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09"/>
  </p:notesMasterIdLst>
  <p:sldIdLst>
    <p:sldId id="667" r:id="rId2"/>
    <p:sldId id="641" r:id="rId3"/>
    <p:sldId id="650" r:id="rId4"/>
    <p:sldId id="706" r:id="rId5"/>
    <p:sldId id="654" r:id="rId6"/>
    <p:sldId id="707" r:id="rId7"/>
    <p:sldId id="717" r:id="rId8"/>
    <p:sldId id="725" r:id="rId9"/>
    <p:sldId id="708" r:id="rId10"/>
    <p:sldId id="710" r:id="rId11"/>
    <p:sldId id="709" r:id="rId12"/>
    <p:sldId id="711" r:id="rId13"/>
    <p:sldId id="712" r:id="rId14"/>
    <p:sldId id="713" r:id="rId15"/>
    <p:sldId id="651" r:id="rId16"/>
    <p:sldId id="682" r:id="rId17"/>
    <p:sldId id="718" r:id="rId18"/>
    <p:sldId id="719" r:id="rId19"/>
    <p:sldId id="652" r:id="rId20"/>
    <p:sldId id="681" r:id="rId21"/>
    <p:sldId id="647" r:id="rId22"/>
    <p:sldId id="720" r:id="rId23"/>
    <p:sldId id="721" r:id="rId24"/>
    <p:sldId id="683" r:id="rId25"/>
    <p:sldId id="669" r:id="rId26"/>
    <p:sldId id="724" r:id="rId27"/>
    <p:sldId id="726" r:id="rId28"/>
    <p:sldId id="727" r:id="rId29"/>
    <p:sldId id="723" r:id="rId30"/>
    <p:sldId id="668" r:id="rId31"/>
    <p:sldId id="722" r:id="rId32"/>
    <p:sldId id="728" r:id="rId33"/>
    <p:sldId id="684" r:id="rId34"/>
    <p:sldId id="732" r:id="rId35"/>
    <p:sldId id="729" r:id="rId36"/>
    <p:sldId id="730" r:id="rId37"/>
    <p:sldId id="733" r:id="rId38"/>
    <p:sldId id="674" r:id="rId39"/>
    <p:sldId id="675" r:id="rId40"/>
    <p:sldId id="676" r:id="rId41"/>
    <p:sldId id="649" r:id="rId42"/>
    <p:sldId id="734" r:id="rId43"/>
    <p:sldId id="735" r:id="rId44"/>
    <p:sldId id="670" r:id="rId45"/>
    <p:sldId id="738" r:id="rId46"/>
    <p:sldId id="736" r:id="rId47"/>
    <p:sldId id="715" r:id="rId48"/>
    <p:sldId id="737" r:id="rId49"/>
    <p:sldId id="714" r:id="rId50"/>
    <p:sldId id="739" r:id="rId51"/>
    <p:sldId id="740" r:id="rId52"/>
    <p:sldId id="685" r:id="rId53"/>
    <p:sldId id="741" r:id="rId54"/>
    <p:sldId id="742" r:id="rId55"/>
    <p:sldId id="743" r:id="rId56"/>
    <p:sldId id="744" r:id="rId57"/>
    <p:sldId id="747" r:id="rId58"/>
    <p:sldId id="749" r:id="rId59"/>
    <p:sldId id="748" r:id="rId60"/>
    <p:sldId id="750" r:id="rId61"/>
    <p:sldId id="751" r:id="rId62"/>
    <p:sldId id="752" r:id="rId63"/>
    <p:sldId id="753" r:id="rId64"/>
    <p:sldId id="754" r:id="rId65"/>
    <p:sldId id="745" r:id="rId66"/>
    <p:sldId id="746" r:id="rId67"/>
    <p:sldId id="756" r:id="rId68"/>
    <p:sldId id="755" r:id="rId69"/>
    <p:sldId id="764" r:id="rId70"/>
    <p:sldId id="688" r:id="rId71"/>
    <p:sldId id="790" r:id="rId72"/>
    <p:sldId id="791" r:id="rId73"/>
    <p:sldId id="765" r:id="rId74"/>
    <p:sldId id="757" r:id="rId75"/>
    <p:sldId id="758" r:id="rId76"/>
    <p:sldId id="759" r:id="rId77"/>
    <p:sldId id="760" r:id="rId78"/>
    <p:sldId id="761" r:id="rId79"/>
    <p:sldId id="770" r:id="rId80"/>
    <p:sldId id="769" r:id="rId81"/>
    <p:sldId id="767" r:id="rId82"/>
    <p:sldId id="762" r:id="rId83"/>
    <p:sldId id="768" r:id="rId84"/>
    <p:sldId id="766" r:id="rId85"/>
    <p:sldId id="763" r:id="rId86"/>
    <p:sldId id="771" r:id="rId87"/>
    <p:sldId id="772" r:id="rId88"/>
    <p:sldId id="777" r:id="rId89"/>
    <p:sldId id="778" r:id="rId90"/>
    <p:sldId id="773" r:id="rId91"/>
    <p:sldId id="774" r:id="rId92"/>
    <p:sldId id="775" r:id="rId93"/>
    <p:sldId id="776" r:id="rId94"/>
    <p:sldId id="779" r:id="rId95"/>
    <p:sldId id="780" r:id="rId96"/>
    <p:sldId id="781" r:id="rId97"/>
    <p:sldId id="782" r:id="rId98"/>
    <p:sldId id="784" r:id="rId99"/>
    <p:sldId id="785" r:id="rId100"/>
    <p:sldId id="786" r:id="rId101"/>
    <p:sldId id="787" r:id="rId102"/>
    <p:sldId id="788" r:id="rId103"/>
    <p:sldId id="789" r:id="rId104"/>
    <p:sldId id="673" r:id="rId105"/>
    <p:sldId id="671" r:id="rId106"/>
    <p:sldId id="660" r:id="rId107"/>
    <p:sldId id="663" r:id="rId108"/>
  </p:sldIdLst>
  <p:sldSz cx="12192000" cy="6858000"/>
  <p:notesSz cx="6858000" cy="9144000"/>
  <p:embeddedFontLst>
    <p:embeddedFont>
      <p:font typeface="汉仪大宋简" panose="02010600030101010101" charset="-122"/>
      <p:regular r:id="rId110"/>
    </p:embeddedFont>
    <p:embeddedFont>
      <p:font typeface="汉仪中等线简" panose="02010600030101010101" charset="-122"/>
      <p:regular r:id="rId111"/>
    </p:embeddedFont>
    <p:embeddedFont>
      <p:font typeface="Arial Black" panose="020B0A04020102020204" pitchFamily="34" charset="0"/>
      <p:regular r:id="rId112"/>
      <p:bold r:id="rId113"/>
    </p:embeddedFont>
    <p:embeddedFont>
      <p:font typeface="Arial Narrow" panose="020B0604020202020204" pitchFamily="34" charset="0"/>
      <p:regular r:id="rId114"/>
      <p:bold r:id="rId115"/>
      <p:italic r:id="rId116"/>
      <p:boldItalic r:id="rId117"/>
    </p:embeddedFont>
    <p:embeddedFont>
      <p:font typeface="Calibri" panose="020F0502020204030204" pitchFamily="34" charset="0"/>
      <p:regular r:id="rId118"/>
      <p:bold r:id="rId119"/>
      <p:italic r:id="rId120"/>
      <p:boldItalic r:id="rId121"/>
    </p:embeddedFont>
    <p:embeddedFont>
      <p:font typeface="等线" panose="02010600030101010101" pitchFamily="2" charset="-122"/>
      <p:regular r:id="rId122"/>
      <p:bold r:id="rId123"/>
    </p:embeddedFont>
    <p:embeddedFont>
      <p:font typeface="华文细黑" panose="02010600040101010101" pitchFamily="2" charset="-122"/>
      <p:regular r:id="rId124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E91750DA-0C71-40FE-82D3-29AA7CAA1D9C}">
          <p14:sldIdLst>
            <p14:sldId id="667"/>
            <p14:sldId id="641"/>
            <p14:sldId id="650"/>
            <p14:sldId id="706"/>
            <p14:sldId id="654"/>
            <p14:sldId id="707"/>
            <p14:sldId id="717"/>
            <p14:sldId id="725"/>
            <p14:sldId id="708"/>
            <p14:sldId id="710"/>
            <p14:sldId id="709"/>
            <p14:sldId id="711"/>
            <p14:sldId id="712"/>
            <p14:sldId id="713"/>
            <p14:sldId id="651"/>
            <p14:sldId id="682"/>
            <p14:sldId id="718"/>
            <p14:sldId id="719"/>
            <p14:sldId id="652"/>
            <p14:sldId id="681"/>
            <p14:sldId id="647"/>
            <p14:sldId id="720"/>
            <p14:sldId id="721"/>
            <p14:sldId id="683"/>
            <p14:sldId id="669"/>
            <p14:sldId id="724"/>
            <p14:sldId id="726"/>
            <p14:sldId id="727"/>
            <p14:sldId id="723"/>
            <p14:sldId id="668"/>
            <p14:sldId id="722"/>
            <p14:sldId id="728"/>
            <p14:sldId id="684"/>
            <p14:sldId id="732"/>
            <p14:sldId id="729"/>
            <p14:sldId id="730"/>
            <p14:sldId id="733"/>
            <p14:sldId id="674"/>
            <p14:sldId id="675"/>
            <p14:sldId id="676"/>
            <p14:sldId id="649"/>
            <p14:sldId id="734"/>
            <p14:sldId id="735"/>
            <p14:sldId id="670"/>
            <p14:sldId id="738"/>
            <p14:sldId id="736"/>
            <p14:sldId id="715"/>
            <p14:sldId id="737"/>
            <p14:sldId id="714"/>
            <p14:sldId id="739"/>
            <p14:sldId id="740"/>
            <p14:sldId id="685"/>
            <p14:sldId id="741"/>
            <p14:sldId id="742"/>
            <p14:sldId id="743"/>
            <p14:sldId id="744"/>
            <p14:sldId id="747"/>
            <p14:sldId id="749"/>
            <p14:sldId id="748"/>
            <p14:sldId id="750"/>
            <p14:sldId id="751"/>
            <p14:sldId id="752"/>
            <p14:sldId id="753"/>
            <p14:sldId id="754"/>
            <p14:sldId id="745"/>
            <p14:sldId id="746"/>
            <p14:sldId id="756"/>
            <p14:sldId id="755"/>
            <p14:sldId id="764"/>
            <p14:sldId id="688"/>
            <p14:sldId id="790"/>
            <p14:sldId id="791"/>
            <p14:sldId id="765"/>
            <p14:sldId id="757"/>
            <p14:sldId id="758"/>
            <p14:sldId id="759"/>
            <p14:sldId id="760"/>
            <p14:sldId id="761"/>
            <p14:sldId id="770"/>
            <p14:sldId id="769"/>
            <p14:sldId id="767"/>
            <p14:sldId id="762"/>
            <p14:sldId id="768"/>
            <p14:sldId id="766"/>
            <p14:sldId id="763"/>
            <p14:sldId id="771"/>
            <p14:sldId id="772"/>
            <p14:sldId id="777"/>
            <p14:sldId id="778"/>
            <p14:sldId id="773"/>
            <p14:sldId id="774"/>
            <p14:sldId id="775"/>
            <p14:sldId id="776"/>
            <p14:sldId id="779"/>
            <p14:sldId id="780"/>
            <p14:sldId id="781"/>
            <p14:sldId id="782"/>
            <p14:sldId id="784"/>
            <p14:sldId id="785"/>
            <p14:sldId id="786"/>
            <p14:sldId id="787"/>
            <p14:sldId id="788"/>
            <p14:sldId id="789"/>
            <p14:sldId id="673"/>
            <p14:sldId id="671"/>
            <p14:sldId id="660"/>
            <p14:sldId id="66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ao" initials="h" lastIdx="1" clrIdx="0">
    <p:extLst>
      <p:ext uri="{19B8F6BF-5375-455C-9EA6-DF929625EA0E}">
        <p15:presenceInfo xmlns:p15="http://schemas.microsoft.com/office/powerpoint/2012/main" userId="888c2f33f55cb38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BDAD6"/>
    <a:srgbClr val="898989"/>
    <a:srgbClr val="525C5B"/>
    <a:srgbClr val="719299"/>
    <a:srgbClr val="D9D9D9"/>
    <a:srgbClr val="9FABB8"/>
    <a:srgbClr val="F7F7F7"/>
    <a:srgbClr val="142538"/>
    <a:srgbClr val="D0B6C1"/>
    <a:srgbClr val="B0B0B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569" autoAdjust="0"/>
    <p:restoredTop sz="94660"/>
  </p:normalViewPr>
  <p:slideViewPr>
    <p:cSldViewPr snapToGrid="0">
      <p:cViewPr>
        <p:scale>
          <a:sx n="96" d="100"/>
          <a:sy n="96" d="100"/>
        </p:scale>
        <p:origin x="63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font" Target="fonts/font8.fntdata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font" Target="fonts/font3.fntdata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font" Target="fonts/font14.fntdata"/><Relationship Id="rId128" Type="http://schemas.openxmlformats.org/officeDocument/2006/relationships/theme" Target="theme/theme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font" Target="fonts/font4.fntdata"/><Relationship Id="rId118" Type="http://schemas.openxmlformats.org/officeDocument/2006/relationships/font" Target="fonts/font9.fntdata"/><Relationship Id="rId12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font" Target="fonts/font1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font" Target="fonts/font7.fntdata"/><Relationship Id="rId124" Type="http://schemas.openxmlformats.org/officeDocument/2006/relationships/font" Target="fonts/font15.fntdata"/><Relationship Id="rId12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font" Target="fonts/font5.fntdata"/><Relationship Id="rId119" Type="http://schemas.openxmlformats.org/officeDocument/2006/relationships/font" Target="fonts/font10.fntdata"/><Relationship Id="rId12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notesMaster" Target="notesMasters/notesMaster1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font" Target="fonts/font11.fntdata"/><Relationship Id="rId125" Type="http://schemas.openxmlformats.org/officeDocument/2006/relationships/commentAuthors" Target="commentAuthor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font" Target="fonts/font1.fntdata"/><Relationship Id="rId115" Type="http://schemas.openxmlformats.org/officeDocument/2006/relationships/font" Target="fonts/font6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CA6DF8-0DE3-48B7-BC0C-86C64A50D109}" type="datetimeFigureOut">
              <a:rPr lang="zh-CN" altLang="en-US" smtClean="0"/>
              <a:t>2021/12/28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CAD36B-2BE5-4A6C-A8D2-F1A2A91E27C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5978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4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grpSp>
          <p:nvGrpSpPr>
            <p:cNvPr id="27" name="组合 26"/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sp>
            <p:nvSpPr>
              <p:cNvPr id="30" name="矩形 29"/>
              <p:cNvSpPr/>
              <p:nvPr/>
            </p:nvSpPr>
            <p:spPr>
              <a:xfrm>
                <a:off x="0" y="3429000"/>
                <a:ext cx="12192000" cy="3429000"/>
              </a:xfrm>
              <a:prstGeom prst="rect">
                <a:avLst/>
              </a:prstGeom>
              <a:solidFill>
                <a:schemeClr val="accent2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" name="矩形 30"/>
              <p:cNvSpPr/>
              <p:nvPr/>
            </p:nvSpPr>
            <p:spPr>
              <a:xfrm>
                <a:off x="0" y="0"/>
                <a:ext cx="12192000" cy="3429000"/>
              </a:xfrm>
              <a:prstGeom prst="rect">
                <a:avLst/>
              </a:prstGeom>
              <a:solidFill>
                <a:schemeClr val="accent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8" name="矩形 27"/>
            <p:cNvSpPr/>
            <p:nvPr/>
          </p:nvSpPr>
          <p:spPr>
            <a:xfrm>
              <a:off x="223777" y="208344"/>
              <a:ext cx="11744446" cy="6441312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矩形 28"/>
            <p:cNvSpPr/>
            <p:nvPr/>
          </p:nvSpPr>
          <p:spPr>
            <a:xfrm>
              <a:off x="345440" y="347511"/>
              <a:ext cx="11501120" cy="6162978"/>
            </a:xfrm>
            <a:prstGeom prst="rect">
              <a:avLst/>
            </a:prstGeom>
            <a:noFill/>
            <a:ln w="19050" cap="flat" cmpd="sng" algn="ctr">
              <a:solidFill>
                <a:schemeClr val="accent1"/>
              </a:soli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4" name="菱形 13"/>
          <p:cNvSpPr/>
          <p:nvPr userDrawn="1"/>
        </p:nvSpPr>
        <p:spPr>
          <a:xfrm>
            <a:off x="5480050" y="1461542"/>
            <a:ext cx="1231900" cy="1231900"/>
          </a:xfrm>
          <a:prstGeom prst="diamond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: 圆角 24"/>
          <p:cNvSpPr/>
          <p:nvPr/>
        </p:nvSpPr>
        <p:spPr>
          <a:xfrm>
            <a:off x="5119687" y="4502657"/>
            <a:ext cx="1952626" cy="274918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69850" cap="flat" cmpd="thickThin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0" hasCustomPrompt="1"/>
          </p:nvPr>
        </p:nvSpPr>
        <p:spPr>
          <a:xfrm>
            <a:off x="5749751" y="1718058"/>
            <a:ext cx="692497" cy="747897"/>
          </a:xfrm>
          <a:custGeom>
            <a:avLst/>
            <a:gdLst>
              <a:gd name="connsiteX0" fmla="*/ 0 w 65"/>
              <a:gd name="connsiteY0" fmla="*/ 0 h 276999"/>
              <a:gd name="connsiteX1" fmla="*/ 65 w 65"/>
              <a:gd name="connsiteY1" fmla="*/ 0 h 276999"/>
              <a:gd name="connsiteX2" fmla="*/ 65 w 65"/>
              <a:gd name="connsiteY2" fmla="*/ 276999 h 276999"/>
              <a:gd name="connsiteX3" fmla="*/ 0 w 65"/>
              <a:gd name="connsiteY3" fmla="*/ 276999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" h="276999">
                <a:moveTo>
                  <a:pt x="0" y="0"/>
                </a:moveTo>
                <a:lnTo>
                  <a:pt x="65" y="0"/>
                </a:lnTo>
                <a:lnTo>
                  <a:pt x="65" y="276999"/>
                </a:lnTo>
                <a:lnTo>
                  <a:pt x="0" y="276999"/>
                </a:lnTo>
                <a:close/>
              </a:path>
            </a:pathLst>
          </a:cu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lang="zh-CN" altLang="en-US" sz="5400" smtClean="0">
                <a:solidFill>
                  <a:schemeClr val="accent1"/>
                </a:solidFill>
                <a:latin typeface="+mj-ea"/>
                <a:ea typeface="+mj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914400" lvl="0" indent="-1143000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</a:pPr>
            <a:r>
              <a:rPr lang="en-US" altLang="zh-CN"/>
              <a:t>01</a:t>
            </a:r>
            <a:endParaRPr lang="zh-CN" altLang="en-US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1" hasCustomPrompt="1"/>
          </p:nvPr>
        </p:nvSpPr>
        <p:spPr>
          <a:xfrm>
            <a:off x="5480050" y="4541686"/>
            <a:ext cx="1231900" cy="193899"/>
          </a:xfrm>
          <a:custGeom>
            <a:avLst/>
            <a:gdLst>
              <a:gd name="connsiteX0" fmla="*/ 0 w 2059940"/>
              <a:gd name="connsiteY0" fmla="*/ 0 h 276999"/>
              <a:gd name="connsiteX1" fmla="*/ 2059940 w 2059940"/>
              <a:gd name="connsiteY1" fmla="*/ 0 h 276999"/>
              <a:gd name="connsiteX2" fmla="*/ 2059940 w 2059940"/>
              <a:gd name="connsiteY2" fmla="*/ 276999 h 276999"/>
              <a:gd name="connsiteX3" fmla="*/ 0 w 2059940"/>
              <a:gd name="connsiteY3" fmla="*/ 276999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59940" h="276999">
                <a:moveTo>
                  <a:pt x="0" y="0"/>
                </a:moveTo>
                <a:lnTo>
                  <a:pt x="2059940" y="0"/>
                </a:lnTo>
                <a:lnTo>
                  <a:pt x="2059940" y="276999"/>
                </a:lnTo>
                <a:lnTo>
                  <a:pt x="0" y="276999"/>
                </a:lnTo>
                <a:close/>
              </a:path>
            </a:pathLst>
          </a:custGeom>
        </p:spPr>
        <p:txBody>
          <a:bodyPr wrap="square" lIns="0" tIns="0" rIns="0" bIns="0">
            <a:spAutoFit/>
          </a:bodyPr>
          <a:lstStyle>
            <a:lvl1pPr marL="0" indent="0" algn="ctr">
              <a:spcBef>
                <a:spcPts val="0"/>
              </a:spcBef>
              <a:buNone/>
              <a:defRPr lang="zh-CN" altLang="en-US" sz="1400" b="0" i="0" spc="0" smtClean="0">
                <a:solidFill>
                  <a:schemeClr val="bg1"/>
                </a:solidFill>
                <a:effectLst/>
                <a:latin typeface="+mj-lt"/>
                <a:ea typeface="+mj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114300" lvl="0" indent="-342900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</a:pPr>
            <a:r>
              <a:rPr lang="en-US" altLang="zh-CN"/>
              <a:t>Part one</a:t>
            </a:r>
            <a:endParaRPr lang="zh-CN" altLang="en-US"/>
          </a:p>
        </p:txBody>
      </p:sp>
      <p:sp>
        <p:nvSpPr>
          <p:cNvPr id="18" name="文本占位符 13"/>
          <p:cNvSpPr>
            <a:spLocks noGrp="1"/>
          </p:cNvSpPr>
          <p:nvPr>
            <p:ph type="body" sz="quarter" idx="12" hasCustomPrompt="1"/>
          </p:nvPr>
        </p:nvSpPr>
        <p:spPr>
          <a:xfrm>
            <a:off x="3358896" y="2801392"/>
            <a:ext cx="54742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marR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zh-CN" altLang="en-US" sz="5400" smtClean="0">
                <a:solidFill>
                  <a:schemeClr val="accent1"/>
                </a:solidFill>
                <a:latin typeface="+mj-ea"/>
                <a:ea typeface="+mj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/>
            <a:r>
              <a:rPr lang="zh-CN" altLang="en-US"/>
              <a:t>研究背景及意义</a:t>
            </a:r>
          </a:p>
        </p:txBody>
      </p:sp>
      <p:sp>
        <p:nvSpPr>
          <p:cNvPr id="19" name="文本占位符 14"/>
          <p:cNvSpPr>
            <a:spLocks noGrp="1"/>
          </p:cNvSpPr>
          <p:nvPr>
            <p:ph type="body" sz="quarter" idx="13" hasCustomPrompt="1"/>
          </p:nvPr>
        </p:nvSpPr>
        <p:spPr>
          <a:xfrm>
            <a:off x="1609344" y="3787010"/>
            <a:ext cx="89733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marR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zh-CN" altLang="en-US" sz="1200" spc="100" smtClean="0">
                <a:solidFill>
                  <a:schemeClr val="tx1"/>
                </a:solidFill>
                <a:latin typeface="+mj-lt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/>
            <a:r>
              <a:rPr lang="en-US" altLang="zh-CN"/>
              <a:t>Lorem ipsum dolor sit amet, consectetuer adipiscing elit. Maecenas porttitor congue massa. Fusce posuere, magna sed pulvinar ultricies, purus lectus malesuada libero, sit amet commodo magna eros quis urna.</a:t>
            </a:r>
            <a:endParaRPr lang="zh-CN" altLang="en-US"/>
          </a:p>
        </p:txBody>
      </p:sp>
      <p:sp>
        <p:nvSpPr>
          <p:cNvPr id="2" name="椭圆 1"/>
          <p:cNvSpPr/>
          <p:nvPr userDrawn="1"/>
        </p:nvSpPr>
        <p:spPr>
          <a:xfrm>
            <a:off x="5289313" y="4610404"/>
            <a:ext cx="59425" cy="5942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 userDrawn="1"/>
        </p:nvSpPr>
        <p:spPr>
          <a:xfrm>
            <a:off x="6843262" y="4610404"/>
            <a:ext cx="59425" cy="5942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grpSp>
          <p:nvGrpSpPr>
            <p:cNvPr id="16" name="组合 15"/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sp>
            <p:nvSpPr>
              <p:cNvPr id="19" name="矩形 18"/>
              <p:cNvSpPr/>
              <p:nvPr/>
            </p:nvSpPr>
            <p:spPr>
              <a:xfrm>
                <a:off x="0" y="3429000"/>
                <a:ext cx="12192000" cy="3429000"/>
              </a:xfrm>
              <a:prstGeom prst="rect">
                <a:avLst/>
              </a:prstGeom>
              <a:solidFill>
                <a:schemeClr val="accent2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矩形 19"/>
              <p:cNvSpPr/>
              <p:nvPr/>
            </p:nvSpPr>
            <p:spPr>
              <a:xfrm>
                <a:off x="0" y="0"/>
                <a:ext cx="12192000" cy="3429000"/>
              </a:xfrm>
              <a:prstGeom prst="rect">
                <a:avLst/>
              </a:prstGeom>
              <a:solidFill>
                <a:schemeClr val="accent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7" name="矩形 16"/>
            <p:cNvSpPr/>
            <p:nvPr/>
          </p:nvSpPr>
          <p:spPr>
            <a:xfrm>
              <a:off x="223777" y="208344"/>
              <a:ext cx="11744446" cy="6441312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矩形 17"/>
            <p:cNvSpPr/>
            <p:nvPr/>
          </p:nvSpPr>
          <p:spPr>
            <a:xfrm>
              <a:off x="345440" y="347511"/>
              <a:ext cx="11501120" cy="6162978"/>
            </a:xfrm>
            <a:prstGeom prst="rect">
              <a:avLst/>
            </a:prstGeom>
            <a:noFill/>
            <a:ln w="19050" cap="flat" cmpd="sng" algn="ctr">
              <a:solidFill>
                <a:schemeClr val="accent1"/>
              </a:soli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1021466" y="590952"/>
            <a:ext cx="5486399" cy="4419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3" name="quill-drawing-a-line_16294"/>
          <p:cNvSpPr>
            <a:spLocks noChangeAspect="1"/>
          </p:cNvSpPr>
          <p:nvPr userDrawn="1"/>
        </p:nvSpPr>
        <p:spPr bwMode="auto">
          <a:xfrm>
            <a:off x="532516" y="610703"/>
            <a:ext cx="412750" cy="449340"/>
          </a:xfrm>
          <a:custGeom>
            <a:avLst/>
            <a:gdLst>
              <a:gd name="connsiteX0" fmla="*/ 15523 w 556212"/>
              <a:gd name="connsiteY0" fmla="*/ 565364 h 605522"/>
              <a:gd name="connsiteX1" fmla="*/ 12638 w 556212"/>
              <a:gd name="connsiteY1" fmla="*/ 572217 h 605522"/>
              <a:gd name="connsiteX2" fmla="*/ 19782 w 556212"/>
              <a:gd name="connsiteY2" fmla="*/ 575095 h 605522"/>
              <a:gd name="connsiteX3" fmla="*/ 22667 w 556212"/>
              <a:gd name="connsiteY3" fmla="*/ 568242 h 605522"/>
              <a:gd name="connsiteX4" fmla="*/ 15523 w 556212"/>
              <a:gd name="connsiteY4" fmla="*/ 565364 h 605522"/>
              <a:gd name="connsiteX5" fmla="*/ 16347 w 556212"/>
              <a:gd name="connsiteY5" fmla="*/ 539049 h 605522"/>
              <a:gd name="connsiteX6" fmla="*/ 38740 w 556212"/>
              <a:gd name="connsiteY6" fmla="*/ 547821 h 605522"/>
              <a:gd name="connsiteX7" fmla="*/ 30635 w 556212"/>
              <a:gd name="connsiteY7" fmla="*/ 580166 h 605522"/>
              <a:gd name="connsiteX8" fmla="*/ 0 w 556212"/>
              <a:gd name="connsiteY8" fmla="*/ 605522 h 605522"/>
              <a:gd name="connsiteX9" fmla="*/ 961 w 556212"/>
              <a:gd name="connsiteY9" fmla="*/ 564268 h 605522"/>
              <a:gd name="connsiteX10" fmla="*/ 22661 w 556212"/>
              <a:gd name="connsiteY10" fmla="*/ 519856 h 605522"/>
              <a:gd name="connsiteX11" fmla="*/ 47914 w 556212"/>
              <a:gd name="connsiteY11" fmla="*/ 530030 h 605522"/>
              <a:gd name="connsiteX12" fmla="*/ 43248 w 556212"/>
              <a:gd name="connsiteY12" fmla="*/ 541167 h 605522"/>
              <a:gd name="connsiteX13" fmla="*/ 17994 w 556212"/>
              <a:gd name="connsiteY13" fmla="*/ 530993 h 605522"/>
              <a:gd name="connsiteX14" fmla="*/ 546427 w 556212"/>
              <a:gd name="connsiteY14" fmla="*/ 448764 h 605522"/>
              <a:gd name="connsiteX15" fmla="*/ 550546 w 556212"/>
              <a:gd name="connsiteY15" fmla="*/ 458359 h 605522"/>
              <a:gd name="connsiteX16" fmla="*/ 279951 w 556212"/>
              <a:gd name="connsiteY16" fmla="*/ 543077 h 605522"/>
              <a:gd name="connsiteX17" fmla="*/ 28440 w 556212"/>
              <a:gd name="connsiteY17" fmla="*/ 602708 h 605522"/>
              <a:gd name="connsiteX18" fmla="*/ 28440 w 556212"/>
              <a:gd name="connsiteY18" fmla="*/ 592701 h 605522"/>
              <a:gd name="connsiteX19" fmla="*/ 298897 w 556212"/>
              <a:gd name="connsiteY19" fmla="*/ 521692 h 605522"/>
              <a:gd name="connsiteX20" fmla="*/ 546427 w 556212"/>
              <a:gd name="connsiteY20" fmla="*/ 448764 h 605522"/>
              <a:gd name="connsiteX21" fmla="*/ 522536 w 556212"/>
              <a:gd name="connsiteY21" fmla="*/ 36059 h 605522"/>
              <a:gd name="connsiteX22" fmla="*/ 383043 w 556212"/>
              <a:gd name="connsiteY22" fmla="*/ 135701 h 605522"/>
              <a:gd name="connsiteX23" fmla="*/ 52709 w 556212"/>
              <a:gd name="connsiteY23" fmla="*/ 502058 h 605522"/>
              <a:gd name="connsiteX24" fmla="*/ 45707 w 556212"/>
              <a:gd name="connsiteY24" fmla="*/ 520561 h 605522"/>
              <a:gd name="connsiteX25" fmla="*/ 32389 w 556212"/>
              <a:gd name="connsiteY25" fmla="*/ 515490 h 605522"/>
              <a:gd name="connsiteX26" fmla="*/ 44883 w 556212"/>
              <a:gd name="connsiteY26" fmla="*/ 493423 h 605522"/>
              <a:gd name="connsiteX27" fmla="*/ 44883 w 556212"/>
              <a:gd name="connsiteY27" fmla="*/ 493560 h 605522"/>
              <a:gd name="connsiteX28" fmla="*/ 264694 w 556212"/>
              <a:gd name="connsiteY28" fmla="*/ 205875 h 605522"/>
              <a:gd name="connsiteX29" fmla="*/ 454437 w 556212"/>
              <a:gd name="connsiteY29" fmla="*/ 79232 h 605522"/>
              <a:gd name="connsiteX30" fmla="*/ 522536 w 556212"/>
              <a:gd name="connsiteY30" fmla="*/ 36059 h 605522"/>
              <a:gd name="connsiteX31" fmla="*/ 542327 w 556212"/>
              <a:gd name="connsiteY31" fmla="*/ 25898 h 605522"/>
              <a:gd name="connsiteX32" fmla="*/ 551114 w 556212"/>
              <a:gd name="connsiteY32" fmla="*/ 48102 h 605522"/>
              <a:gd name="connsiteX33" fmla="*/ 508689 w 556212"/>
              <a:gd name="connsiteY33" fmla="*/ 75652 h 605522"/>
              <a:gd name="connsiteX34" fmla="*/ 551526 w 556212"/>
              <a:gd name="connsiteY34" fmla="*/ 59889 h 605522"/>
              <a:gd name="connsiteX35" fmla="*/ 551526 w 556212"/>
              <a:gd name="connsiteY35" fmla="*/ 80175 h 605522"/>
              <a:gd name="connsiteX36" fmla="*/ 476973 w 556212"/>
              <a:gd name="connsiteY36" fmla="*/ 106628 h 605522"/>
              <a:gd name="connsiteX37" fmla="*/ 546720 w 556212"/>
              <a:gd name="connsiteY37" fmla="*/ 92921 h 605522"/>
              <a:gd name="connsiteX38" fmla="*/ 534089 w 556212"/>
              <a:gd name="connsiteY38" fmla="*/ 113069 h 605522"/>
              <a:gd name="connsiteX39" fmla="*/ 442236 w 556212"/>
              <a:gd name="connsiteY39" fmla="*/ 138015 h 605522"/>
              <a:gd name="connsiteX40" fmla="*/ 526812 w 556212"/>
              <a:gd name="connsiteY40" fmla="*/ 129243 h 605522"/>
              <a:gd name="connsiteX41" fmla="*/ 485897 w 556212"/>
              <a:gd name="connsiteY41" fmla="*/ 192017 h 605522"/>
              <a:gd name="connsiteX42" fmla="*/ 430566 w 556212"/>
              <a:gd name="connsiteY42" fmla="*/ 210795 h 605522"/>
              <a:gd name="connsiteX43" fmla="*/ 480131 w 556212"/>
              <a:gd name="connsiteY43" fmla="*/ 202845 h 605522"/>
              <a:gd name="connsiteX44" fmla="*/ 420681 w 556212"/>
              <a:gd name="connsiteY44" fmla="*/ 226009 h 605522"/>
              <a:gd name="connsiteX45" fmla="*/ 463380 w 556212"/>
              <a:gd name="connsiteY45" fmla="*/ 220389 h 605522"/>
              <a:gd name="connsiteX46" fmla="*/ 381963 w 556212"/>
              <a:gd name="connsiteY46" fmla="*/ 269183 h 605522"/>
              <a:gd name="connsiteX47" fmla="*/ 276792 w 556212"/>
              <a:gd name="connsiteY47" fmla="*/ 288783 h 605522"/>
              <a:gd name="connsiteX48" fmla="*/ 217342 w 556212"/>
              <a:gd name="connsiteY48" fmla="*/ 296596 h 605522"/>
              <a:gd name="connsiteX49" fmla="*/ 285305 w 556212"/>
              <a:gd name="connsiteY49" fmla="*/ 296596 h 605522"/>
              <a:gd name="connsiteX50" fmla="*/ 379079 w 556212"/>
              <a:gd name="connsiteY50" fmla="*/ 293580 h 605522"/>
              <a:gd name="connsiteX51" fmla="*/ 314137 w 556212"/>
              <a:gd name="connsiteY51" fmla="*/ 356355 h 605522"/>
              <a:gd name="connsiteX52" fmla="*/ 275831 w 556212"/>
              <a:gd name="connsiteY52" fmla="*/ 370198 h 605522"/>
              <a:gd name="connsiteX53" fmla="*/ 184116 w 556212"/>
              <a:gd name="connsiteY53" fmla="*/ 388153 h 605522"/>
              <a:gd name="connsiteX54" fmla="*/ 240271 w 556212"/>
              <a:gd name="connsiteY54" fmla="*/ 388153 h 605522"/>
              <a:gd name="connsiteX55" fmla="*/ 291620 w 556212"/>
              <a:gd name="connsiteY55" fmla="*/ 374995 h 605522"/>
              <a:gd name="connsiteX56" fmla="*/ 144025 w 556212"/>
              <a:gd name="connsiteY56" fmla="*/ 445719 h 605522"/>
              <a:gd name="connsiteX57" fmla="*/ 99540 w 556212"/>
              <a:gd name="connsiteY57" fmla="*/ 459151 h 605522"/>
              <a:gd name="connsiteX58" fmla="*/ 151302 w 556212"/>
              <a:gd name="connsiteY58" fmla="*/ 453532 h 605522"/>
              <a:gd name="connsiteX59" fmla="*/ 220088 w 556212"/>
              <a:gd name="connsiteY59" fmla="*/ 429957 h 605522"/>
              <a:gd name="connsiteX60" fmla="*/ 138258 w 556212"/>
              <a:gd name="connsiteY60" fmla="*/ 475736 h 605522"/>
              <a:gd name="connsiteX61" fmla="*/ 81417 w 556212"/>
              <a:gd name="connsiteY61" fmla="*/ 496569 h 605522"/>
              <a:gd name="connsiteX62" fmla="*/ 63156 w 556212"/>
              <a:gd name="connsiteY62" fmla="*/ 496569 h 605522"/>
              <a:gd name="connsiteX63" fmla="*/ 388827 w 556212"/>
              <a:gd name="connsiteY63" fmla="*/ 144457 h 605522"/>
              <a:gd name="connsiteX64" fmla="*/ 486035 w 556212"/>
              <a:gd name="connsiteY64" fmla="*/ 73596 h 605522"/>
              <a:gd name="connsiteX65" fmla="*/ 542327 w 556212"/>
              <a:gd name="connsiteY65" fmla="*/ 25898 h 605522"/>
              <a:gd name="connsiteX66" fmla="*/ 499939 w 556212"/>
              <a:gd name="connsiteY66" fmla="*/ 0 h 605522"/>
              <a:gd name="connsiteX67" fmla="*/ 472204 w 556212"/>
              <a:gd name="connsiteY67" fmla="*/ 47014 h 605522"/>
              <a:gd name="connsiteX68" fmla="*/ 514767 w 556212"/>
              <a:gd name="connsiteY68" fmla="*/ 3975 h 605522"/>
              <a:gd name="connsiteX69" fmla="*/ 492524 w 556212"/>
              <a:gd name="connsiteY69" fmla="*/ 37968 h 605522"/>
              <a:gd name="connsiteX70" fmla="*/ 542365 w 556212"/>
              <a:gd name="connsiteY70" fmla="*/ 5209 h 605522"/>
              <a:gd name="connsiteX71" fmla="*/ 486071 w 556212"/>
              <a:gd name="connsiteY71" fmla="*/ 52908 h 605522"/>
              <a:gd name="connsiteX72" fmla="*/ 435132 w 556212"/>
              <a:gd name="connsiteY72" fmla="*/ 85668 h 605522"/>
              <a:gd name="connsiteX73" fmla="*/ 251559 w 556212"/>
              <a:gd name="connsiteY73" fmla="*/ 204643 h 605522"/>
              <a:gd name="connsiteX74" fmla="*/ 36406 w 556212"/>
              <a:gd name="connsiteY74" fmla="*/ 495228 h 605522"/>
              <a:gd name="connsiteX75" fmla="*/ 27481 w 556212"/>
              <a:gd name="connsiteY75" fmla="*/ 495228 h 605522"/>
              <a:gd name="connsiteX76" fmla="*/ 35720 w 556212"/>
              <a:gd name="connsiteY76" fmla="*/ 393660 h 605522"/>
              <a:gd name="connsiteX77" fmla="*/ 45056 w 556212"/>
              <a:gd name="connsiteY77" fmla="*/ 442045 h 605522"/>
              <a:gd name="connsiteX78" fmla="*/ 53157 w 556212"/>
              <a:gd name="connsiteY78" fmla="*/ 378583 h 605522"/>
              <a:gd name="connsiteX79" fmla="*/ 53157 w 556212"/>
              <a:gd name="connsiteY79" fmla="*/ 421759 h 605522"/>
              <a:gd name="connsiteX80" fmla="*/ 73478 w 556212"/>
              <a:gd name="connsiteY80" fmla="*/ 325537 h 605522"/>
              <a:gd name="connsiteX81" fmla="*/ 144326 w 556212"/>
              <a:gd name="connsiteY81" fmla="*/ 234798 h 605522"/>
              <a:gd name="connsiteX82" fmla="*/ 151740 w 556212"/>
              <a:gd name="connsiteY82" fmla="*/ 286336 h 605522"/>
              <a:gd name="connsiteX83" fmla="*/ 166569 w 556212"/>
              <a:gd name="connsiteY83" fmla="*/ 191622 h 605522"/>
              <a:gd name="connsiteX84" fmla="*/ 271880 w 556212"/>
              <a:gd name="connsiteY84" fmla="*/ 96085 h 605522"/>
              <a:gd name="connsiteX85" fmla="*/ 261719 w 556212"/>
              <a:gd name="connsiteY85" fmla="*/ 149679 h 605522"/>
              <a:gd name="connsiteX86" fmla="*/ 289729 w 556212"/>
              <a:gd name="connsiteY86" fmla="*/ 85668 h 605522"/>
              <a:gd name="connsiteX87" fmla="*/ 344787 w 556212"/>
              <a:gd name="connsiteY87" fmla="*/ 55513 h 605522"/>
              <a:gd name="connsiteX88" fmla="*/ 329821 w 556212"/>
              <a:gd name="connsiteY88" fmla="*/ 113081 h 605522"/>
              <a:gd name="connsiteX89" fmla="*/ 373758 w 556212"/>
              <a:gd name="connsiteY89" fmla="*/ 38516 h 605522"/>
              <a:gd name="connsiteX90" fmla="*/ 499939 w 556212"/>
              <a:gd name="connsiteY90" fmla="*/ 0 h 605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556212" h="605522">
                <a:moveTo>
                  <a:pt x="15523" y="565364"/>
                </a:moveTo>
                <a:cubicBezTo>
                  <a:pt x="12776" y="566461"/>
                  <a:pt x="11539" y="569613"/>
                  <a:pt x="12638" y="572217"/>
                </a:cubicBezTo>
                <a:cubicBezTo>
                  <a:pt x="13737" y="574958"/>
                  <a:pt x="17034" y="576192"/>
                  <a:pt x="19782" y="575095"/>
                </a:cubicBezTo>
                <a:cubicBezTo>
                  <a:pt x="22530" y="573999"/>
                  <a:pt x="23766" y="570846"/>
                  <a:pt x="22667" y="568242"/>
                </a:cubicBezTo>
                <a:cubicBezTo>
                  <a:pt x="21431" y="565501"/>
                  <a:pt x="18271" y="564268"/>
                  <a:pt x="15523" y="565364"/>
                </a:cubicBezTo>
                <a:close/>
                <a:moveTo>
                  <a:pt x="16347" y="539049"/>
                </a:moveTo>
                <a:lnTo>
                  <a:pt x="38740" y="547821"/>
                </a:lnTo>
                <a:lnTo>
                  <a:pt x="30635" y="580166"/>
                </a:lnTo>
                <a:cubicBezTo>
                  <a:pt x="11814" y="585512"/>
                  <a:pt x="137" y="605522"/>
                  <a:pt x="0" y="605522"/>
                </a:cubicBezTo>
                <a:cubicBezTo>
                  <a:pt x="9479" y="587156"/>
                  <a:pt x="961" y="564268"/>
                  <a:pt x="961" y="564268"/>
                </a:cubicBezTo>
                <a:close/>
                <a:moveTo>
                  <a:pt x="22661" y="519856"/>
                </a:moveTo>
                <a:lnTo>
                  <a:pt x="47914" y="530030"/>
                </a:lnTo>
                <a:lnTo>
                  <a:pt x="43248" y="541167"/>
                </a:lnTo>
                <a:lnTo>
                  <a:pt x="17994" y="530993"/>
                </a:lnTo>
                <a:close/>
                <a:moveTo>
                  <a:pt x="546427" y="448764"/>
                </a:moveTo>
                <a:cubicBezTo>
                  <a:pt x="556312" y="447667"/>
                  <a:pt x="560430" y="457263"/>
                  <a:pt x="550546" y="458359"/>
                </a:cubicBezTo>
                <a:cubicBezTo>
                  <a:pt x="443736" y="469737"/>
                  <a:pt x="365344" y="503186"/>
                  <a:pt x="279951" y="543077"/>
                </a:cubicBezTo>
                <a:cubicBezTo>
                  <a:pt x="203345" y="578992"/>
                  <a:pt x="123993" y="599418"/>
                  <a:pt x="28440" y="602708"/>
                </a:cubicBezTo>
                <a:cubicBezTo>
                  <a:pt x="18418" y="602982"/>
                  <a:pt x="18556" y="593112"/>
                  <a:pt x="28440" y="592701"/>
                </a:cubicBezTo>
                <a:cubicBezTo>
                  <a:pt x="135250" y="589137"/>
                  <a:pt x="215426" y="561857"/>
                  <a:pt x="298897" y="521692"/>
                </a:cubicBezTo>
                <a:cubicBezTo>
                  <a:pt x="374954" y="485228"/>
                  <a:pt x="451836" y="458771"/>
                  <a:pt x="546427" y="448764"/>
                </a:cubicBezTo>
                <a:close/>
                <a:moveTo>
                  <a:pt x="522536" y="36059"/>
                </a:moveTo>
                <a:cubicBezTo>
                  <a:pt x="453339" y="93898"/>
                  <a:pt x="383043" y="135701"/>
                  <a:pt x="383043" y="135701"/>
                </a:cubicBezTo>
                <a:cubicBezTo>
                  <a:pt x="194124" y="254667"/>
                  <a:pt x="90877" y="433529"/>
                  <a:pt x="52709" y="502058"/>
                </a:cubicBezTo>
                <a:lnTo>
                  <a:pt x="45707" y="520561"/>
                </a:lnTo>
                <a:lnTo>
                  <a:pt x="32389" y="515490"/>
                </a:lnTo>
                <a:lnTo>
                  <a:pt x="44883" y="493423"/>
                </a:lnTo>
                <a:lnTo>
                  <a:pt x="44883" y="493560"/>
                </a:lnTo>
                <a:cubicBezTo>
                  <a:pt x="116277" y="366918"/>
                  <a:pt x="200440" y="258505"/>
                  <a:pt x="264694" y="205875"/>
                </a:cubicBezTo>
                <a:cubicBezTo>
                  <a:pt x="348582" y="137208"/>
                  <a:pt x="407070" y="109111"/>
                  <a:pt x="454437" y="79232"/>
                </a:cubicBezTo>
                <a:cubicBezTo>
                  <a:pt x="472423" y="67857"/>
                  <a:pt x="505786" y="50176"/>
                  <a:pt x="522536" y="36059"/>
                </a:cubicBezTo>
                <a:close/>
                <a:moveTo>
                  <a:pt x="542327" y="25898"/>
                </a:moveTo>
                <a:cubicBezTo>
                  <a:pt x="542327" y="25898"/>
                  <a:pt x="553585" y="34396"/>
                  <a:pt x="551114" y="48102"/>
                </a:cubicBezTo>
                <a:lnTo>
                  <a:pt x="508689" y="75652"/>
                </a:lnTo>
                <a:cubicBezTo>
                  <a:pt x="508689" y="75652"/>
                  <a:pt x="535874" y="68798"/>
                  <a:pt x="551526" y="59889"/>
                </a:cubicBezTo>
                <a:lnTo>
                  <a:pt x="551526" y="80175"/>
                </a:lnTo>
                <a:cubicBezTo>
                  <a:pt x="551526" y="80175"/>
                  <a:pt x="517064" y="100460"/>
                  <a:pt x="476973" y="106628"/>
                </a:cubicBezTo>
                <a:cubicBezTo>
                  <a:pt x="476973" y="106628"/>
                  <a:pt x="514043" y="104709"/>
                  <a:pt x="546720" y="92921"/>
                </a:cubicBezTo>
                <a:cubicBezTo>
                  <a:pt x="546720" y="92921"/>
                  <a:pt x="543013" y="109232"/>
                  <a:pt x="534089" y="113069"/>
                </a:cubicBezTo>
                <a:cubicBezTo>
                  <a:pt x="525027" y="117044"/>
                  <a:pt x="507041" y="133629"/>
                  <a:pt x="442236" y="138015"/>
                </a:cubicBezTo>
                <a:cubicBezTo>
                  <a:pt x="442236" y="138015"/>
                  <a:pt x="479582" y="145416"/>
                  <a:pt x="526812" y="129243"/>
                </a:cubicBezTo>
                <a:cubicBezTo>
                  <a:pt x="526812" y="129243"/>
                  <a:pt x="519261" y="166661"/>
                  <a:pt x="485897" y="192017"/>
                </a:cubicBezTo>
                <a:cubicBezTo>
                  <a:pt x="485897" y="192017"/>
                  <a:pt x="466126" y="202845"/>
                  <a:pt x="430566" y="210795"/>
                </a:cubicBezTo>
                <a:cubicBezTo>
                  <a:pt x="430566" y="210795"/>
                  <a:pt x="460772" y="208190"/>
                  <a:pt x="480131" y="202845"/>
                </a:cubicBezTo>
                <a:cubicBezTo>
                  <a:pt x="480131" y="202845"/>
                  <a:pt x="448552" y="221348"/>
                  <a:pt x="420681" y="226009"/>
                </a:cubicBezTo>
                <a:lnTo>
                  <a:pt x="463380" y="220389"/>
                </a:lnTo>
                <a:cubicBezTo>
                  <a:pt x="463380" y="220389"/>
                  <a:pt x="445394" y="247390"/>
                  <a:pt x="381963" y="269183"/>
                </a:cubicBezTo>
                <a:cubicBezTo>
                  <a:pt x="318531" y="290976"/>
                  <a:pt x="286678" y="288372"/>
                  <a:pt x="276792" y="288783"/>
                </a:cubicBezTo>
                <a:cubicBezTo>
                  <a:pt x="266907" y="289194"/>
                  <a:pt x="257845" y="283026"/>
                  <a:pt x="217342" y="296596"/>
                </a:cubicBezTo>
                <a:cubicBezTo>
                  <a:pt x="217342" y="296596"/>
                  <a:pt x="260179" y="289194"/>
                  <a:pt x="285305" y="296596"/>
                </a:cubicBezTo>
                <a:cubicBezTo>
                  <a:pt x="310430" y="303997"/>
                  <a:pt x="371116" y="296596"/>
                  <a:pt x="379079" y="293580"/>
                </a:cubicBezTo>
                <a:cubicBezTo>
                  <a:pt x="379079" y="293580"/>
                  <a:pt x="359995" y="341004"/>
                  <a:pt x="314137" y="356355"/>
                </a:cubicBezTo>
                <a:cubicBezTo>
                  <a:pt x="314137" y="356355"/>
                  <a:pt x="316334" y="354984"/>
                  <a:pt x="275831" y="370198"/>
                </a:cubicBezTo>
                <a:cubicBezTo>
                  <a:pt x="235328" y="385549"/>
                  <a:pt x="210614" y="381985"/>
                  <a:pt x="184116" y="388153"/>
                </a:cubicBezTo>
                <a:cubicBezTo>
                  <a:pt x="184116" y="388153"/>
                  <a:pt x="224070" y="386782"/>
                  <a:pt x="240271" y="388153"/>
                </a:cubicBezTo>
                <a:cubicBezTo>
                  <a:pt x="256472" y="389386"/>
                  <a:pt x="291620" y="374995"/>
                  <a:pt x="291620" y="374995"/>
                </a:cubicBezTo>
                <a:cubicBezTo>
                  <a:pt x="291620" y="374995"/>
                  <a:pt x="199905" y="437358"/>
                  <a:pt x="144025" y="445719"/>
                </a:cubicBezTo>
                <a:cubicBezTo>
                  <a:pt x="88282" y="453943"/>
                  <a:pt x="99540" y="459151"/>
                  <a:pt x="99540" y="459151"/>
                </a:cubicBezTo>
                <a:cubicBezTo>
                  <a:pt x="99540" y="459151"/>
                  <a:pt x="129197" y="450927"/>
                  <a:pt x="151302" y="453532"/>
                </a:cubicBezTo>
                <a:cubicBezTo>
                  <a:pt x="173269" y="456136"/>
                  <a:pt x="220088" y="429957"/>
                  <a:pt x="220088" y="429957"/>
                </a:cubicBezTo>
                <a:cubicBezTo>
                  <a:pt x="220088" y="429957"/>
                  <a:pt x="189471" y="460933"/>
                  <a:pt x="138258" y="475736"/>
                </a:cubicBezTo>
                <a:cubicBezTo>
                  <a:pt x="97618" y="487386"/>
                  <a:pt x="87870" y="491361"/>
                  <a:pt x="81417" y="496569"/>
                </a:cubicBezTo>
                <a:lnTo>
                  <a:pt x="63156" y="496569"/>
                </a:lnTo>
                <a:cubicBezTo>
                  <a:pt x="97618" y="434754"/>
                  <a:pt x="201827" y="254792"/>
                  <a:pt x="388827" y="144457"/>
                </a:cubicBezTo>
                <a:cubicBezTo>
                  <a:pt x="388827" y="144457"/>
                  <a:pt x="436470" y="112521"/>
                  <a:pt x="486035" y="73596"/>
                </a:cubicBezTo>
                <a:cubicBezTo>
                  <a:pt x="517750" y="49747"/>
                  <a:pt x="542327" y="25898"/>
                  <a:pt x="542327" y="25898"/>
                </a:cubicBezTo>
                <a:close/>
                <a:moveTo>
                  <a:pt x="499939" y="0"/>
                </a:moveTo>
                <a:lnTo>
                  <a:pt x="472204" y="47014"/>
                </a:lnTo>
                <a:lnTo>
                  <a:pt x="514767" y="3975"/>
                </a:lnTo>
                <a:lnTo>
                  <a:pt x="492524" y="37968"/>
                </a:lnTo>
                <a:lnTo>
                  <a:pt x="542365" y="5209"/>
                </a:lnTo>
                <a:cubicBezTo>
                  <a:pt x="525202" y="21246"/>
                  <a:pt x="505568" y="37557"/>
                  <a:pt x="486071" y="52908"/>
                </a:cubicBezTo>
                <a:cubicBezTo>
                  <a:pt x="470144" y="64833"/>
                  <a:pt x="452432" y="76758"/>
                  <a:pt x="435132" y="85668"/>
                </a:cubicBezTo>
                <a:cubicBezTo>
                  <a:pt x="385978" y="110751"/>
                  <a:pt x="327487" y="145292"/>
                  <a:pt x="251559" y="204643"/>
                </a:cubicBezTo>
                <a:cubicBezTo>
                  <a:pt x="178377" y="261938"/>
                  <a:pt x="60846" y="444787"/>
                  <a:pt x="36406" y="495228"/>
                </a:cubicBezTo>
                <a:lnTo>
                  <a:pt x="27481" y="495228"/>
                </a:lnTo>
                <a:cubicBezTo>
                  <a:pt x="21852" y="484400"/>
                  <a:pt x="21028" y="445198"/>
                  <a:pt x="35720" y="393660"/>
                </a:cubicBezTo>
                <a:cubicBezTo>
                  <a:pt x="35720" y="393660"/>
                  <a:pt x="37642" y="439304"/>
                  <a:pt x="45056" y="442045"/>
                </a:cubicBezTo>
                <a:cubicBezTo>
                  <a:pt x="45056" y="442045"/>
                  <a:pt x="37642" y="411205"/>
                  <a:pt x="53157" y="378583"/>
                </a:cubicBezTo>
                <a:cubicBezTo>
                  <a:pt x="53157" y="378583"/>
                  <a:pt x="47116" y="415180"/>
                  <a:pt x="53157" y="421759"/>
                </a:cubicBezTo>
                <a:cubicBezTo>
                  <a:pt x="53157" y="421759"/>
                  <a:pt x="62631" y="351717"/>
                  <a:pt x="73478" y="325537"/>
                </a:cubicBezTo>
                <a:cubicBezTo>
                  <a:pt x="73478" y="325537"/>
                  <a:pt x="80206" y="296205"/>
                  <a:pt x="144326" y="234798"/>
                </a:cubicBezTo>
                <a:cubicBezTo>
                  <a:pt x="144326" y="234798"/>
                  <a:pt x="142266" y="275233"/>
                  <a:pt x="151740" y="286336"/>
                </a:cubicBezTo>
                <a:cubicBezTo>
                  <a:pt x="161214" y="297438"/>
                  <a:pt x="136225" y="251109"/>
                  <a:pt x="166569" y="191622"/>
                </a:cubicBezTo>
                <a:cubicBezTo>
                  <a:pt x="166569" y="191622"/>
                  <a:pt x="210368" y="131449"/>
                  <a:pt x="271880" y="96085"/>
                </a:cubicBezTo>
                <a:cubicBezTo>
                  <a:pt x="271880" y="96085"/>
                  <a:pt x="257737" y="131449"/>
                  <a:pt x="261719" y="149679"/>
                </a:cubicBezTo>
                <a:cubicBezTo>
                  <a:pt x="261719" y="149679"/>
                  <a:pt x="268310" y="103350"/>
                  <a:pt x="289729" y="85668"/>
                </a:cubicBezTo>
                <a:cubicBezTo>
                  <a:pt x="289729" y="85668"/>
                  <a:pt x="333254" y="60858"/>
                  <a:pt x="344787" y="55513"/>
                </a:cubicBezTo>
                <a:cubicBezTo>
                  <a:pt x="344787" y="55513"/>
                  <a:pt x="329135" y="90191"/>
                  <a:pt x="329821" y="113081"/>
                </a:cubicBezTo>
                <a:cubicBezTo>
                  <a:pt x="329821" y="113081"/>
                  <a:pt x="349455" y="67301"/>
                  <a:pt x="373758" y="38516"/>
                </a:cubicBezTo>
                <a:cubicBezTo>
                  <a:pt x="373758" y="38516"/>
                  <a:pt x="434446" y="5894"/>
                  <a:pt x="49993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4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4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png"/><Relationship Id="rId5" Type="http://schemas.openxmlformats.org/officeDocument/2006/relationships/image" Target="../media/image1.jpeg"/><Relationship Id="rId4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1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4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7" Type="http://schemas.openxmlformats.org/officeDocument/2006/relationships/image" Target="../media/image89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8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2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5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7" Type="http://schemas.openxmlformats.org/officeDocument/2006/relationships/image" Target="../media/image114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4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4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4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4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67523" y="76979"/>
            <a:ext cx="12192000" cy="6858000"/>
            <a:chOff x="0" y="0"/>
            <a:chExt cx="12192000" cy="6858000"/>
          </a:xfrm>
        </p:grpSpPr>
        <p:grpSp>
          <p:nvGrpSpPr>
            <p:cNvPr id="9" name="组合 8"/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sp>
            <p:nvSpPr>
              <p:cNvPr id="5" name="矩形 4"/>
              <p:cNvSpPr/>
              <p:nvPr/>
            </p:nvSpPr>
            <p:spPr>
              <a:xfrm>
                <a:off x="0" y="3429000"/>
                <a:ext cx="12192000" cy="3429000"/>
              </a:xfrm>
              <a:prstGeom prst="rect">
                <a:avLst/>
              </a:prstGeom>
              <a:solidFill>
                <a:schemeClr val="accent2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" name="矩形 23"/>
              <p:cNvSpPr/>
              <p:nvPr/>
            </p:nvSpPr>
            <p:spPr>
              <a:xfrm>
                <a:off x="0" y="0"/>
                <a:ext cx="12192000" cy="3429000"/>
              </a:xfrm>
              <a:prstGeom prst="rect">
                <a:avLst/>
              </a:prstGeom>
              <a:solidFill>
                <a:schemeClr val="accent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0" name="矩形 9"/>
            <p:cNvSpPr/>
            <p:nvPr/>
          </p:nvSpPr>
          <p:spPr>
            <a:xfrm>
              <a:off x="223777" y="208344"/>
              <a:ext cx="11744446" cy="6441312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7" name="矩形 36"/>
            <p:cNvSpPr/>
            <p:nvPr/>
          </p:nvSpPr>
          <p:spPr>
            <a:xfrm>
              <a:off x="345440" y="347511"/>
              <a:ext cx="11501120" cy="6162978"/>
            </a:xfrm>
            <a:prstGeom prst="rect">
              <a:avLst/>
            </a:prstGeom>
            <a:noFill/>
            <a:ln w="19050" cap="flat" cmpd="sng" algn="ctr">
              <a:solidFill>
                <a:schemeClr val="accent1"/>
              </a:soli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1" name="矩形 20"/>
          <p:cNvSpPr/>
          <p:nvPr/>
        </p:nvSpPr>
        <p:spPr>
          <a:xfrm>
            <a:off x="-1270000" y="986329"/>
            <a:ext cx="685800" cy="685800"/>
          </a:xfrm>
          <a:prstGeom prst="rect">
            <a:avLst/>
          </a:prstGeom>
          <a:solidFill>
            <a:srgbClr val="719299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-1270000" y="1904241"/>
            <a:ext cx="685800" cy="685800"/>
          </a:xfrm>
          <a:prstGeom prst="rect">
            <a:avLst/>
          </a:prstGeom>
          <a:solidFill>
            <a:srgbClr val="525C5B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-1270000" y="2822153"/>
            <a:ext cx="685800" cy="685800"/>
          </a:xfrm>
          <a:prstGeom prst="rect">
            <a:avLst/>
          </a:prstGeom>
          <a:solidFill>
            <a:srgbClr val="898989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-1270000" y="3740065"/>
            <a:ext cx="685800" cy="685800"/>
          </a:xfrm>
          <a:prstGeom prst="rect">
            <a:avLst/>
          </a:prstGeom>
          <a:solidFill>
            <a:srgbClr val="DBDAD6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-1270000" y="4657977"/>
            <a:ext cx="685800" cy="685800"/>
          </a:xfrm>
          <a:prstGeom prst="rect">
            <a:avLst/>
          </a:prstGeom>
          <a:solidFill>
            <a:srgbClr val="0C1B3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-1270000" y="5575890"/>
            <a:ext cx="685800" cy="685800"/>
          </a:xfrm>
          <a:prstGeom prst="rect">
            <a:avLst/>
          </a:prstGeom>
          <a:solidFill>
            <a:srgbClr val="7BAB35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: 圆角 10"/>
          <p:cNvSpPr/>
          <p:nvPr/>
        </p:nvSpPr>
        <p:spPr>
          <a:xfrm>
            <a:off x="2749190" y="4562169"/>
            <a:ext cx="6828666" cy="288669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矩形 80"/>
          <p:cNvSpPr/>
          <p:nvPr/>
        </p:nvSpPr>
        <p:spPr>
          <a:xfrm>
            <a:off x="4835465" y="2645637"/>
            <a:ext cx="2656115" cy="166199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 fontAlgn="base"/>
            <a:r>
              <a:rPr lang="zh-CN" altLang="en-US" sz="5400" dirty="0">
                <a:solidFill>
                  <a:schemeClr val="accent1"/>
                </a:solidFill>
                <a:latin typeface="+mj-ea"/>
                <a:ea typeface="+mj-ea"/>
              </a:rPr>
              <a:t> 爱刷题</a:t>
            </a:r>
            <a:r>
              <a:rPr lang="en-US" altLang="zh-CN" sz="5400" dirty="0">
                <a:solidFill>
                  <a:schemeClr val="accent1"/>
                </a:solidFill>
                <a:latin typeface="+mj-ea"/>
                <a:ea typeface="+mj-ea"/>
              </a:rPr>
              <a:t>PPT</a:t>
            </a:r>
            <a:endParaRPr lang="zh-CN" altLang="en-US" sz="5400" b="0" i="0" dirty="0">
              <a:solidFill>
                <a:schemeClr val="accent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2" name="textcount"/>
          <p:cNvSpPr txBox="1"/>
          <p:nvPr/>
        </p:nvSpPr>
        <p:spPr>
          <a:xfrm>
            <a:off x="2749190" y="4543881"/>
            <a:ext cx="6828666" cy="2875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algn="dist" fontAlgn="base">
              <a:defRPr sz="1600" b="0" i="0">
                <a:solidFill>
                  <a:schemeClr val="accent5">
                    <a:lumMod val="50000"/>
                  </a:schemeClr>
                </a:solidFill>
                <a:effectLst/>
                <a:latin typeface="+mn-ea"/>
              </a:defRPr>
            </a:lvl1pPr>
          </a:lstStyle>
          <a:p>
            <a:pPr algn="ctr">
              <a:lnSpc>
                <a:spcPct val="130000"/>
              </a:lnSpc>
            </a:pPr>
            <a:r>
              <a:rPr lang="zh-CN" altLang="en-US" spc="300" dirty="0">
                <a:solidFill>
                  <a:schemeClr val="bg1"/>
                </a:solidFill>
              </a:rPr>
              <a:t> 组号：</a:t>
            </a:r>
            <a:r>
              <a:rPr lang="en-US" altLang="zh-CN" spc="300" dirty="0">
                <a:solidFill>
                  <a:schemeClr val="bg1"/>
                </a:solidFill>
              </a:rPr>
              <a:t>g003 </a:t>
            </a:r>
            <a:r>
              <a:rPr lang="zh-CN" altLang="en-US" spc="300" dirty="0">
                <a:solidFill>
                  <a:schemeClr val="bg1"/>
                </a:solidFill>
              </a:rPr>
              <a:t>组员：张浩，金方永，陈紫慧</a:t>
            </a:r>
            <a:endParaRPr lang="en-US" altLang="zh-CN" spc="300" dirty="0">
              <a:solidFill>
                <a:schemeClr val="bg1"/>
              </a:solidFill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68D7412-BCC8-47B8-B74B-FEA1F5DE60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3598" y="2749371"/>
            <a:ext cx="759333" cy="726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45933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zh-CN" altLang="en-US" dirty="0"/>
              <a:t>项目计划</a:t>
            </a:r>
            <a:r>
              <a:rPr lang="en-US" altLang="zh-CN" dirty="0"/>
              <a:t>—</a:t>
            </a:r>
            <a:r>
              <a:rPr lang="zh-CN" altLang="en-US" dirty="0"/>
              <a:t>甘特图</a:t>
            </a:r>
          </a:p>
        </p:txBody>
      </p:sp>
      <p:pic>
        <p:nvPicPr>
          <p:cNvPr id="39" name="Picture 4">
            <a:extLst>
              <a:ext uri="{FF2B5EF4-FFF2-40B4-BE49-F238E27FC236}">
                <a16:creationId xmlns:a16="http://schemas.microsoft.com/office/drawing/2014/main" id="{DE3B5CC2-AC5C-4E66-A2A9-A043DA8965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9722" y="5734618"/>
            <a:ext cx="759333" cy="726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D702F2B-D4D2-42A4-9DD1-B3D8DBDF64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4243" y="1032912"/>
            <a:ext cx="9393348" cy="5194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439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AF904A-4755-491D-BF9F-E2CEBA20F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项目总结</a:t>
            </a:r>
          </a:p>
        </p:txBody>
      </p:sp>
    </p:spTree>
    <p:extLst>
      <p:ext uri="{BB962C8B-B14F-4D97-AF65-F5344CB8AC3E}">
        <p14:creationId xmlns:p14="http://schemas.microsoft.com/office/powerpoint/2010/main" val="2687452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占位符 15"/>
          <p:cNvSpPr>
            <a:spLocks noGrp="1"/>
          </p:cNvSpPr>
          <p:nvPr>
            <p:ph type="body" sz="quarter" idx="10"/>
          </p:nvPr>
        </p:nvSpPr>
        <p:spPr>
          <a:xfrm>
            <a:off x="5749751" y="1718058"/>
            <a:ext cx="692498" cy="747897"/>
          </a:xfrm>
          <a:custGeom>
            <a:avLst/>
            <a:gdLst>
              <a:gd name="connsiteX0" fmla="*/ 0 w 65"/>
              <a:gd name="connsiteY0" fmla="*/ 0 h 276999"/>
              <a:gd name="connsiteX1" fmla="*/ 65 w 65"/>
              <a:gd name="connsiteY1" fmla="*/ 0 h 276999"/>
              <a:gd name="connsiteX2" fmla="*/ 65 w 65"/>
              <a:gd name="connsiteY2" fmla="*/ 276999 h 276999"/>
              <a:gd name="connsiteX3" fmla="*/ 0 w 65"/>
              <a:gd name="connsiteY3" fmla="*/ 276999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" h="276999">
                <a:moveTo>
                  <a:pt x="0" y="0"/>
                </a:moveTo>
                <a:lnTo>
                  <a:pt x="65" y="0"/>
                </a:lnTo>
                <a:lnTo>
                  <a:pt x="65" y="276999"/>
                </a:lnTo>
                <a:lnTo>
                  <a:pt x="0" y="276999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altLang="zh-CN"/>
              <a:t>02</a:t>
            </a:r>
            <a:endParaRPr lang="zh-CN" altLang="en-US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1"/>
          </p:nvPr>
        </p:nvSpPr>
        <p:spPr>
          <a:custGeom>
            <a:avLst/>
            <a:gdLst>
              <a:gd name="connsiteX0" fmla="*/ 0 w 2059940"/>
              <a:gd name="connsiteY0" fmla="*/ 0 h 276999"/>
              <a:gd name="connsiteX1" fmla="*/ 2059940 w 2059940"/>
              <a:gd name="connsiteY1" fmla="*/ 0 h 276999"/>
              <a:gd name="connsiteX2" fmla="*/ 2059940 w 2059940"/>
              <a:gd name="connsiteY2" fmla="*/ 276999 h 276999"/>
              <a:gd name="connsiteX3" fmla="*/ 0 w 2059940"/>
              <a:gd name="connsiteY3" fmla="*/ 276999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59940" h="276999">
                <a:moveTo>
                  <a:pt x="0" y="0"/>
                </a:moveTo>
                <a:lnTo>
                  <a:pt x="2059940" y="0"/>
                </a:lnTo>
                <a:lnTo>
                  <a:pt x="2059940" y="276999"/>
                </a:lnTo>
                <a:lnTo>
                  <a:pt x="0" y="276999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altLang="zh-CN" dirty="0"/>
              <a:t>Part 24</a:t>
            </a:r>
            <a:endParaRPr lang="zh-CN" altLang="en-US" dirty="0"/>
          </a:p>
        </p:txBody>
      </p:sp>
      <p:sp>
        <p:nvSpPr>
          <p:cNvPr id="19" name="文本占位符 18"/>
          <p:cNvSpPr>
            <a:spLocks noGrp="1"/>
          </p:cNvSpPr>
          <p:nvPr>
            <p:ph type="body" sz="quarter" idx="12"/>
          </p:nvPr>
        </p:nvSpPr>
        <p:spPr>
          <a:xfrm>
            <a:off x="3358896" y="2801392"/>
            <a:ext cx="6032754" cy="923330"/>
          </a:xfrm>
          <a:prstGeom prst="rect">
            <a:avLst/>
          </a:prstGeom>
        </p:spPr>
        <p:txBody>
          <a:bodyPr/>
          <a:lstStyle/>
          <a:p>
            <a:r>
              <a:rPr lang="zh-CN" altLang="en-US" spc="300" dirty="0">
                <a:latin typeface="+mj-lt"/>
              </a:rPr>
              <a:t>开会记录汇总</a:t>
            </a:r>
            <a:endParaRPr lang="zh-CN" altLang="en-US" sz="5400" spc="300" dirty="0">
              <a:solidFill>
                <a:schemeClr val="accent1"/>
              </a:solidFill>
              <a:latin typeface="+mj-lt"/>
              <a:ea typeface="+mj-ea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5932885" y="5459540"/>
            <a:ext cx="100012" cy="100012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5706667" y="5459540"/>
            <a:ext cx="100012" cy="1000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6159103" y="5459540"/>
            <a:ext cx="100012" cy="1000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6385321" y="5459540"/>
            <a:ext cx="100012" cy="1000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7B71605F-0744-4EB3-A12E-D80692DF50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2827" y="5727895"/>
            <a:ext cx="759333" cy="726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84028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AF904A-4755-491D-BF9F-E2CEBA20F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开会记录汇总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154E7EE-CD6B-4AEC-9B2C-AC06CD2D1F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3811" y="1352260"/>
            <a:ext cx="5744377" cy="415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560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占位符 15"/>
          <p:cNvSpPr>
            <a:spLocks noGrp="1"/>
          </p:cNvSpPr>
          <p:nvPr>
            <p:ph type="body" sz="quarter" idx="10"/>
          </p:nvPr>
        </p:nvSpPr>
        <p:spPr>
          <a:xfrm>
            <a:off x="5749751" y="1718058"/>
            <a:ext cx="692498" cy="747897"/>
          </a:xfrm>
          <a:custGeom>
            <a:avLst/>
            <a:gdLst>
              <a:gd name="connsiteX0" fmla="*/ 0 w 65"/>
              <a:gd name="connsiteY0" fmla="*/ 0 h 276999"/>
              <a:gd name="connsiteX1" fmla="*/ 65 w 65"/>
              <a:gd name="connsiteY1" fmla="*/ 0 h 276999"/>
              <a:gd name="connsiteX2" fmla="*/ 65 w 65"/>
              <a:gd name="connsiteY2" fmla="*/ 276999 h 276999"/>
              <a:gd name="connsiteX3" fmla="*/ 0 w 65"/>
              <a:gd name="connsiteY3" fmla="*/ 276999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" h="276999">
                <a:moveTo>
                  <a:pt x="0" y="0"/>
                </a:moveTo>
                <a:lnTo>
                  <a:pt x="65" y="0"/>
                </a:lnTo>
                <a:lnTo>
                  <a:pt x="65" y="276999"/>
                </a:lnTo>
                <a:lnTo>
                  <a:pt x="0" y="276999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altLang="zh-CN"/>
              <a:t>02</a:t>
            </a:r>
            <a:endParaRPr lang="zh-CN" altLang="en-US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1"/>
          </p:nvPr>
        </p:nvSpPr>
        <p:spPr>
          <a:custGeom>
            <a:avLst/>
            <a:gdLst>
              <a:gd name="connsiteX0" fmla="*/ 0 w 2059940"/>
              <a:gd name="connsiteY0" fmla="*/ 0 h 276999"/>
              <a:gd name="connsiteX1" fmla="*/ 2059940 w 2059940"/>
              <a:gd name="connsiteY1" fmla="*/ 0 h 276999"/>
              <a:gd name="connsiteX2" fmla="*/ 2059940 w 2059940"/>
              <a:gd name="connsiteY2" fmla="*/ 276999 h 276999"/>
              <a:gd name="connsiteX3" fmla="*/ 0 w 2059940"/>
              <a:gd name="connsiteY3" fmla="*/ 276999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59940" h="276999">
                <a:moveTo>
                  <a:pt x="0" y="0"/>
                </a:moveTo>
                <a:lnTo>
                  <a:pt x="2059940" y="0"/>
                </a:lnTo>
                <a:lnTo>
                  <a:pt x="2059940" y="276999"/>
                </a:lnTo>
                <a:lnTo>
                  <a:pt x="0" y="276999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altLang="zh-CN" dirty="0"/>
              <a:t>Part 25</a:t>
            </a:r>
            <a:endParaRPr lang="zh-CN" altLang="en-US" dirty="0"/>
          </a:p>
        </p:txBody>
      </p:sp>
      <p:sp>
        <p:nvSpPr>
          <p:cNvPr id="19" name="文本占位符 18"/>
          <p:cNvSpPr>
            <a:spLocks noGrp="1"/>
          </p:cNvSpPr>
          <p:nvPr>
            <p:ph type="body" sz="quarter" idx="12"/>
          </p:nvPr>
        </p:nvSpPr>
        <p:spPr>
          <a:xfrm>
            <a:off x="3358896" y="2801392"/>
            <a:ext cx="6032754" cy="923330"/>
          </a:xfrm>
          <a:prstGeom prst="rect">
            <a:avLst/>
          </a:prstGeom>
        </p:spPr>
        <p:txBody>
          <a:bodyPr/>
          <a:lstStyle/>
          <a:p>
            <a:r>
              <a:rPr lang="zh-CN" altLang="en-US" spc="300" dirty="0">
                <a:latin typeface="+mj-lt"/>
              </a:rPr>
              <a:t>成员评价</a:t>
            </a:r>
            <a:endParaRPr lang="zh-CN" altLang="en-US" sz="5400" spc="300" dirty="0">
              <a:solidFill>
                <a:schemeClr val="accent1"/>
              </a:solidFill>
              <a:latin typeface="+mj-lt"/>
              <a:ea typeface="+mj-ea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5932885" y="5459540"/>
            <a:ext cx="100012" cy="100012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5706667" y="5459540"/>
            <a:ext cx="100012" cy="1000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6159103" y="5459540"/>
            <a:ext cx="100012" cy="1000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6385321" y="5459540"/>
            <a:ext cx="100012" cy="1000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7B71605F-0744-4EB3-A12E-D80692DF50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2827" y="5727895"/>
            <a:ext cx="759333" cy="726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47902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zh-CN" altLang="en-US" dirty="0"/>
              <a:t>成员评价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62ACDCB-70E3-4C80-B5B1-8AAC413A97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8357" y="1802169"/>
            <a:ext cx="7126627" cy="2980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918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占位符 15"/>
          <p:cNvSpPr>
            <a:spLocks noGrp="1"/>
          </p:cNvSpPr>
          <p:nvPr>
            <p:ph type="body" sz="quarter" idx="10"/>
          </p:nvPr>
        </p:nvSpPr>
        <p:spPr>
          <a:xfrm>
            <a:off x="5749751" y="1718058"/>
            <a:ext cx="692498" cy="747897"/>
          </a:xfrm>
          <a:custGeom>
            <a:avLst/>
            <a:gdLst>
              <a:gd name="connsiteX0" fmla="*/ 0 w 65"/>
              <a:gd name="connsiteY0" fmla="*/ 0 h 276999"/>
              <a:gd name="connsiteX1" fmla="*/ 65 w 65"/>
              <a:gd name="connsiteY1" fmla="*/ 0 h 276999"/>
              <a:gd name="connsiteX2" fmla="*/ 65 w 65"/>
              <a:gd name="connsiteY2" fmla="*/ 276999 h 276999"/>
              <a:gd name="connsiteX3" fmla="*/ 0 w 65"/>
              <a:gd name="connsiteY3" fmla="*/ 276999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" h="276999">
                <a:moveTo>
                  <a:pt x="0" y="0"/>
                </a:moveTo>
                <a:lnTo>
                  <a:pt x="65" y="0"/>
                </a:lnTo>
                <a:lnTo>
                  <a:pt x="65" y="276999"/>
                </a:lnTo>
                <a:lnTo>
                  <a:pt x="0" y="276999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altLang="zh-CN"/>
              <a:t>01</a:t>
            </a:r>
            <a:endParaRPr lang="zh-CN" altLang="en-US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1"/>
          </p:nvPr>
        </p:nvSpPr>
        <p:spPr>
          <a:custGeom>
            <a:avLst/>
            <a:gdLst>
              <a:gd name="connsiteX0" fmla="*/ 0 w 2059940"/>
              <a:gd name="connsiteY0" fmla="*/ 0 h 276999"/>
              <a:gd name="connsiteX1" fmla="*/ 2059940 w 2059940"/>
              <a:gd name="connsiteY1" fmla="*/ 0 h 276999"/>
              <a:gd name="connsiteX2" fmla="*/ 2059940 w 2059940"/>
              <a:gd name="connsiteY2" fmla="*/ 276999 h 276999"/>
              <a:gd name="connsiteX3" fmla="*/ 0 w 2059940"/>
              <a:gd name="connsiteY3" fmla="*/ 276999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59940" h="276999">
                <a:moveTo>
                  <a:pt x="0" y="0"/>
                </a:moveTo>
                <a:lnTo>
                  <a:pt x="2059940" y="0"/>
                </a:lnTo>
                <a:lnTo>
                  <a:pt x="2059940" y="276999"/>
                </a:lnTo>
                <a:lnTo>
                  <a:pt x="0" y="276999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altLang="zh-CN" dirty="0"/>
              <a:t>Part five</a:t>
            </a:r>
            <a:endParaRPr lang="zh-CN" altLang="en-US" dirty="0"/>
          </a:p>
        </p:txBody>
      </p:sp>
      <p:sp>
        <p:nvSpPr>
          <p:cNvPr id="19" name="文本占位符 18"/>
          <p:cNvSpPr>
            <a:spLocks noGrp="1"/>
          </p:cNvSpPr>
          <p:nvPr>
            <p:ph type="body" sz="quarter" idx="12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参考文献</a:t>
            </a:r>
          </a:p>
        </p:txBody>
      </p:sp>
      <p:sp>
        <p:nvSpPr>
          <p:cNvPr id="14" name="椭圆 13"/>
          <p:cNvSpPr/>
          <p:nvPr/>
        </p:nvSpPr>
        <p:spPr>
          <a:xfrm>
            <a:off x="6611938" y="5459540"/>
            <a:ext cx="100012" cy="100012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5932885" y="5459540"/>
            <a:ext cx="100012" cy="1000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6159103" y="5459540"/>
            <a:ext cx="100012" cy="1000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6385321" y="5459540"/>
            <a:ext cx="100012" cy="1000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3A93BF8B-DF1D-4789-A8D7-4A0BC22B9D05}"/>
              </a:ext>
            </a:extLst>
          </p:cNvPr>
          <p:cNvSpPr/>
          <p:nvPr/>
        </p:nvSpPr>
        <p:spPr>
          <a:xfrm>
            <a:off x="5699745" y="5459540"/>
            <a:ext cx="100012" cy="1000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Picture 4">
            <a:extLst>
              <a:ext uri="{FF2B5EF4-FFF2-40B4-BE49-F238E27FC236}">
                <a16:creationId xmlns:a16="http://schemas.microsoft.com/office/drawing/2014/main" id="{3A642458-1DE9-487E-A4F4-C8B7FADED3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9381" y="5768236"/>
            <a:ext cx="759333" cy="726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19688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zh-CN" altLang="en-US"/>
              <a:t>文献综述</a:t>
            </a:r>
          </a:p>
        </p:txBody>
      </p:sp>
      <p:sp>
        <p:nvSpPr>
          <p:cNvPr id="51" name="文本框 50"/>
          <p:cNvSpPr txBox="1"/>
          <p:nvPr/>
        </p:nvSpPr>
        <p:spPr>
          <a:xfrm>
            <a:off x="1125806" y="1552932"/>
            <a:ext cx="10249694" cy="2511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.GB/T 8567-2006  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国家标准</a:t>
            </a:r>
            <a:endParaRPr lang="en-US" altLang="zh-CN" sz="16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2.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张海藩 牟永敏</a:t>
            </a: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.《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软件工程导论（第六版）</a:t>
            </a: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》. .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北京：清华大学出版社</a:t>
            </a: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,2013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汉仪中等线简" panose="02010609000101010101" pitchFamily="2" charset="-122"/>
              <a:ea typeface="汉仪中等线简" panose="02010609000101010101" pitchFamily="2" charset="-122"/>
            </a:endParaRPr>
          </a:p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汉仪中等线简" panose="02010609000101010101" pitchFamily="2" charset="-122"/>
                <a:ea typeface="汉仪中等线简" panose="02010609000101010101" pitchFamily="2" charset="-122"/>
              </a:rPr>
              <a:t>[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汉仪中等线简" panose="02010609000101010101" pitchFamily="2" charset="-122"/>
              <a:ea typeface="汉仪中等线简" panose="02010609000101010101" pitchFamily="2" charset="-122"/>
            </a:endParaRPr>
          </a:p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汉仪中等线简" panose="02010609000101010101" pitchFamily="2" charset="-122"/>
                <a:ea typeface="汉仪中等线简" panose="02010609000101010101" pitchFamily="2" charset="-122"/>
              </a:rPr>
              <a:t>[7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汉仪中等线简" panose="02010609000101010101" pitchFamily="2" charset="-122"/>
              <a:ea typeface="汉仪中等线简" panose="02010609000101010101" pitchFamily="2" charset="-122"/>
            </a:endParaRPr>
          </a:p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汉仪中等线简" panose="02010609000101010101" pitchFamily="2" charset="-122"/>
                <a:ea typeface="汉仪中等线简" panose="02010609000101010101" pitchFamily="2" charset="-122"/>
              </a:rPr>
              <a:t>[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汉仪中等线简" panose="02010609000101010101" pitchFamily="2" charset="-122"/>
              <a:ea typeface="汉仪中等线简" panose="02010609000101010101" pitchFamily="2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1125806" y="2072640"/>
            <a:ext cx="9816514" cy="0"/>
          </a:xfrm>
          <a:prstGeom prst="line">
            <a:avLst/>
          </a:prstGeom>
          <a:ln>
            <a:solidFill>
              <a:schemeClr val="accent1"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>
            <a:off x="1125806" y="2584704"/>
            <a:ext cx="9816514" cy="0"/>
          </a:xfrm>
          <a:prstGeom prst="line">
            <a:avLst/>
          </a:prstGeom>
          <a:ln>
            <a:solidFill>
              <a:schemeClr val="accent1"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1125806" y="3096768"/>
            <a:ext cx="9816514" cy="0"/>
          </a:xfrm>
          <a:prstGeom prst="line">
            <a:avLst/>
          </a:prstGeom>
          <a:ln>
            <a:solidFill>
              <a:schemeClr val="accent1"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1125806" y="3608832"/>
            <a:ext cx="9816514" cy="0"/>
          </a:xfrm>
          <a:prstGeom prst="line">
            <a:avLst/>
          </a:prstGeom>
          <a:ln>
            <a:solidFill>
              <a:schemeClr val="accent1"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1125806" y="4120896"/>
            <a:ext cx="9816514" cy="0"/>
          </a:xfrm>
          <a:prstGeom prst="line">
            <a:avLst/>
          </a:prstGeom>
          <a:ln>
            <a:solidFill>
              <a:schemeClr val="accent1"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1125806" y="4632960"/>
            <a:ext cx="9816514" cy="0"/>
          </a:xfrm>
          <a:prstGeom prst="line">
            <a:avLst/>
          </a:prstGeom>
          <a:ln>
            <a:solidFill>
              <a:schemeClr val="accent1"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1125806" y="5145024"/>
            <a:ext cx="9816514" cy="0"/>
          </a:xfrm>
          <a:prstGeom prst="line">
            <a:avLst/>
          </a:prstGeom>
          <a:ln>
            <a:solidFill>
              <a:schemeClr val="accent1"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1125806" y="5657088"/>
            <a:ext cx="9816514" cy="0"/>
          </a:xfrm>
          <a:prstGeom prst="line">
            <a:avLst/>
          </a:prstGeom>
          <a:ln>
            <a:solidFill>
              <a:schemeClr val="accent1"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4">
            <a:extLst>
              <a:ext uri="{FF2B5EF4-FFF2-40B4-BE49-F238E27FC236}">
                <a16:creationId xmlns:a16="http://schemas.microsoft.com/office/drawing/2014/main" id="{AF9459DD-48A4-4B6D-BAEB-9129C84835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9381" y="5768236"/>
            <a:ext cx="759333" cy="726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grpSp>
          <p:nvGrpSpPr>
            <p:cNvPr id="9" name="组合 8"/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sp>
            <p:nvSpPr>
              <p:cNvPr id="5" name="矩形 4"/>
              <p:cNvSpPr/>
              <p:nvPr/>
            </p:nvSpPr>
            <p:spPr>
              <a:xfrm>
                <a:off x="0" y="3429000"/>
                <a:ext cx="12192000" cy="3429000"/>
              </a:xfrm>
              <a:prstGeom prst="rect">
                <a:avLst/>
              </a:prstGeom>
              <a:solidFill>
                <a:schemeClr val="accent2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" name="矩形 23"/>
              <p:cNvSpPr/>
              <p:nvPr/>
            </p:nvSpPr>
            <p:spPr>
              <a:xfrm>
                <a:off x="0" y="0"/>
                <a:ext cx="12192000" cy="3429000"/>
              </a:xfrm>
              <a:prstGeom prst="rect">
                <a:avLst/>
              </a:prstGeom>
              <a:solidFill>
                <a:schemeClr val="accent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0" name="矩形 9"/>
            <p:cNvSpPr/>
            <p:nvPr/>
          </p:nvSpPr>
          <p:spPr>
            <a:xfrm>
              <a:off x="223777" y="208344"/>
              <a:ext cx="11744446" cy="6441312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矩形 36"/>
            <p:cNvSpPr/>
            <p:nvPr/>
          </p:nvSpPr>
          <p:spPr>
            <a:xfrm>
              <a:off x="345440" y="347511"/>
              <a:ext cx="11501120" cy="6162978"/>
            </a:xfrm>
            <a:prstGeom prst="rect">
              <a:avLst/>
            </a:prstGeom>
            <a:noFill/>
            <a:ln w="19050" cap="flat" cmpd="sng" algn="ctr">
              <a:solidFill>
                <a:schemeClr val="accent1"/>
              </a:soli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1" name="矩形 20"/>
          <p:cNvSpPr/>
          <p:nvPr/>
        </p:nvSpPr>
        <p:spPr>
          <a:xfrm>
            <a:off x="-1270000" y="986329"/>
            <a:ext cx="685800" cy="685800"/>
          </a:xfrm>
          <a:prstGeom prst="rect">
            <a:avLst/>
          </a:prstGeom>
          <a:solidFill>
            <a:srgbClr val="719299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-1270000" y="1904241"/>
            <a:ext cx="685800" cy="685800"/>
          </a:xfrm>
          <a:prstGeom prst="rect">
            <a:avLst/>
          </a:prstGeom>
          <a:solidFill>
            <a:srgbClr val="525C5B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-1270000" y="2822153"/>
            <a:ext cx="685800" cy="685800"/>
          </a:xfrm>
          <a:prstGeom prst="rect">
            <a:avLst/>
          </a:prstGeom>
          <a:solidFill>
            <a:srgbClr val="898989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-1270000" y="3740065"/>
            <a:ext cx="685800" cy="685800"/>
          </a:xfrm>
          <a:prstGeom prst="rect">
            <a:avLst/>
          </a:prstGeom>
          <a:solidFill>
            <a:srgbClr val="DBDAD6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-1270000" y="4657977"/>
            <a:ext cx="685800" cy="685800"/>
          </a:xfrm>
          <a:prstGeom prst="rect">
            <a:avLst/>
          </a:prstGeom>
          <a:solidFill>
            <a:srgbClr val="0C1B3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-1270000" y="5575890"/>
            <a:ext cx="685800" cy="685800"/>
          </a:xfrm>
          <a:prstGeom prst="rect">
            <a:avLst/>
          </a:prstGeom>
          <a:solidFill>
            <a:srgbClr val="7BAB35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: 圆角 10"/>
          <p:cNvSpPr/>
          <p:nvPr/>
        </p:nvSpPr>
        <p:spPr>
          <a:xfrm>
            <a:off x="2749190" y="4562169"/>
            <a:ext cx="6828666" cy="288669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count"/>
          <p:cNvSpPr txBox="1"/>
          <p:nvPr/>
        </p:nvSpPr>
        <p:spPr>
          <a:xfrm>
            <a:off x="2749190" y="4543881"/>
            <a:ext cx="6828666" cy="28866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algn="dist" fontAlgn="base">
              <a:defRPr sz="1600" b="0" i="0">
                <a:solidFill>
                  <a:schemeClr val="accent5">
                    <a:lumMod val="50000"/>
                  </a:schemeClr>
                </a:solidFill>
                <a:effectLst/>
                <a:latin typeface="+mn-ea"/>
              </a:defRPr>
            </a:lvl1pPr>
          </a:lstStyle>
          <a:p>
            <a:pPr algn="ctr">
              <a:lnSpc>
                <a:spcPct val="130000"/>
              </a:lnSpc>
            </a:pPr>
            <a:r>
              <a:rPr lang="zh-CN" altLang="en-US" spc="300" dirty="0">
                <a:solidFill>
                  <a:schemeClr val="bg1"/>
                </a:solidFill>
              </a:rPr>
              <a:t>组号：</a:t>
            </a:r>
            <a:r>
              <a:rPr lang="en-US" altLang="zh-CN" spc="300" dirty="0">
                <a:solidFill>
                  <a:schemeClr val="bg1"/>
                </a:solidFill>
              </a:rPr>
              <a:t>g003 </a:t>
            </a:r>
            <a:r>
              <a:rPr lang="zh-CN" altLang="en-US" spc="300" dirty="0">
                <a:solidFill>
                  <a:schemeClr val="bg1"/>
                </a:solidFill>
              </a:rPr>
              <a:t>组员：张浩，金方永，陈紫慧</a:t>
            </a:r>
          </a:p>
        </p:txBody>
      </p:sp>
      <p:sp>
        <p:nvSpPr>
          <p:cNvPr id="27" name="矩形 26"/>
          <p:cNvSpPr/>
          <p:nvPr/>
        </p:nvSpPr>
        <p:spPr>
          <a:xfrm>
            <a:off x="2516817" y="2401964"/>
            <a:ext cx="7158366" cy="17697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 fontAlgn="base"/>
            <a:r>
              <a:rPr lang="en-US" altLang="zh-CN" sz="11500" b="0" i="0">
                <a:solidFill>
                  <a:schemeClr val="accent2">
                    <a:alpha val="15000"/>
                  </a:schemeClr>
                </a:solidFill>
                <a:effectLst/>
              </a:rPr>
              <a:t>THANKS</a:t>
            </a:r>
            <a:endParaRPr lang="zh-CN" altLang="en-US" sz="11500" b="0" i="0">
              <a:solidFill>
                <a:schemeClr val="accent2">
                  <a:alpha val="15000"/>
                </a:schemeClr>
              </a:solidFill>
              <a:effectLst/>
            </a:endParaRPr>
          </a:p>
        </p:txBody>
      </p:sp>
      <p:pic>
        <p:nvPicPr>
          <p:cNvPr id="32" name="Picture 4">
            <a:extLst>
              <a:ext uri="{FF2B5EF4-FFF2-40B4-BE49-F238E27FC236}">
                <a16:creationId xmlns:a16="http://schemas.microsoft.com/office/drawing/2014/main" id="{52944BAF-5AC0-402B-A84A-B69AB3EEFE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9381" y="5768236"/>
            <a:ext cx="759333" cy="726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zh-CN" altLang="en-US" dirty="0"/>
              <a:t>项目计划</a:t>
            </a:r>
            <a:r>
              <a:rPr lang="en-US" altLang="zh-CN" dirty="0"/>
              <a:t>—</a:t>
            </a:r>
            <a:r>
              <a:rPr lang="zh-CN" altLang="en-US" dirty="0"/>
              <a:t>甘特图</a:t>
            </a:r>
          </a:p>
        </p:txBody>
      </p:sp>
      <p:pic>
        <p:nvPicPr>
          <p:cNvPr id="39" name="Picture 4">
            <a:extLst>
              <a:ext uri="{FF2B5EF4-FFF2-40B4-BE49-F238E27FC236}">
                <a16:creationId xmlns:a16="http://schemas.microsoft.com/office/drawing/2014/main" id="{DE3B5CC2-AC5C-4E66-A2A9-A043DA8965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9722" y="5734618"/>
            <a:ext cx="759333" cy="726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DD376A7-07EA-46B9-8041-6B345D280E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466" y="1041447"/>
            <a:ext cx="9537184" cy="5225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083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zh-CN" altLang="en-US" dirty="0"/>
              <a:t>项目计划</a:t>
            </a:r>
            <a:r>
              <a:rPr lang="en-US" altLang="zh-CN" dirty="0"/>
              <a:t>—</a:t>
            </a:r>
            <a:r>
              <a:rPr lang="zh-CN" altLang="en-US" dirty="0"/>
              <a:t>甘特图</a:t>
            </a:r>
          </a:p>
        </p:txBody>
      </p:sp>
      <p:pic>
        <p:nvPicPr>
          <p:cNvPr id="39" name="Picture 4">
            <a:extLst>
              <a:ext uri="{FF2B5EF4-FFF2-40B4-BE49-F238E27FC236}">
                <a16:creationId xmlns:a16="http://schemas.microsoft.com/office/drawing/2014/main" id="{DE3B5CC2-AC5C-4E66-A2A9-A043DA8965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9722" y="5734618"/>
            <a:ext cx="759333" cy="726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C957024-F381-4DBA-B713-CBAE048FFD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466" y="1032912"/>
            <a:ext cx="9561590" cy="5219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192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zh-CN" altLang="en-US" dirty="0"/>
              <a:t>项目计划</a:t>
            </a:r>
            <a:r>
              <a:rPr lang="en-US" altLang="zh-CN" dirty="0"/>
              <a:t>—</a:t>
            </a:r>
            <a:r>
              <a:rPr lang="zh-CN" altLang="en-US" dirty="0"/>
              <a:t>甘特图</a:t>
            </a:r>
          </a:p>
        </p:txBody>
      </p:sp>
      <p:pic>
        <p:nvPicPr>
          <p:cNvPr id="39" name="Picture 4">
            <a:extLst>
              <a:ext uri="{FF2B5EF4-FFF2-40B4-BE49-F238E27FC236}">
                <a16:creationId xmlns:a16="http://schemas.microsoft.com/office/drawing/2014/main" id="{DE3B5CC2-AC5C-4E66-A2A9-A043DA8965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9722" y="5734618"/>
            <a:ext cx="759333" cy="726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6D70EA8-32D2-4185-8872-6DA9717248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466" y="1032912"/>
            <a:ext cx="9705583" cy="5292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575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zh-CN" altLang="en-US" dirty="0"/>
              <a:t>项目计划</a:t>
            </a:r>
            <a:r>
              <a:rPr lang="en-US" altLang="zh-CN" dirty="0"/>
              <a:t>—</a:t>
            </a:r>
            <a:r>
              <a:rPr lang="zh-CN" altLang="en-US" dirty="0"/>
              <a:t>甘特图</a:t>
            </a:r>
          </a:p>
        </p:txBody>
      </p:sp>
      <p:pic>
        <p:nvPicPr>
          <p:cNvPr id="39" name="Picture 4">
            <a:extLst>
              <a:ext uri="{FF2B5EF4-FFF2-40B4-BE49-F238E27FC236}">
                <a16:creationId xmlns:a16="http://schemas.microsoft.com/office/drawing/2014/main" id="{DE3B5CC2-AC5C-4E66-A2A9-A043DA8965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9722" y="5734618"/>
            <a:ext cx="759333" cy="726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C11F297F-426F-4040-A379-1941588497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2540" y="1032912"/>
            <a:ext cx="8397994" cy="4667346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DA4E5929-B494-4D6D-B87E-29FAB222E1E6}"/>
              </a:ext>
            </a:extLst>
          </p:cNvPr>
          <p:cNvSpPr txBox="1"/>
          <p:nvPr/>
        </p:nvSpPr>
        <p:spPr>
          <a:xfrm>
            <a:off x="790575" y="2782669"/>
            <a:ext cx="198196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详细请见文档</a:t>
            </a:r>
            <a:r>
              <a:rPr lang="en-US" altLang="zh-CN" dirty="0"/>
              <a:t>SE2021-G003-</a:t>
            </a:r>
            <a:r>
              <a:rPr lang="zh-CN" altLang="en-US" dirty="0"/>
              <a:t>甘特图</a:t>
            </a:r>
            <a:r>
              <a:rPr lang="en-US" altLang="zh-CN" dirty="0"/>
              <a:t>.</a:t>
            </a:r>
            <a:r>
              <a:rPr lang="en-US" altLang="zh-CN" dirty="0" err="1"/>
              <a:t>mpp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19984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占位符 15"/>
          <p:cNvSpPr>
            <a:spLocks noGrp="1"/>
          </p:cNvSpPr>
          <p:nvPr>
            <p:ph type="body" sz="quarter" idx="10"/>
          </p:nvPr>
        </p:nvSpPr>
        <p:spPr>
          <a:xfrm>
            <a:off x="5749751" y="1718058"/>
            <a:ext cx="692498" cy="747897"/>
          </a:xfrm>
          <a:custGeom>
            <a:avLst/>
            <a:gdLst>
              <a:gd name="connsiteX0" fmla="*/ 0 w 65"/>
              <a:gd name="connsiteY0" fmla="*/ 0 h 276999"/>
              <a:gd name="connsiteX1" fmla="*/ 65 w 65"/>
              <a:gd name="connsiteY1" fmla="*/ 0 h 276999"/>
              <a:gd name="connsiteX2" fmla="*/ 65 w 65"/>
              <a:gd name="connsiteY2" fmla="*/ 276999 h 276999"/>
              <a:gd name="connsiteX3" fmla="*/ 0 w 65"/>
              <a:gd name="connsiteY3" fmla="*/ 276999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" h="276999">
                <a:moveTo>
                  <a:pt x="0" y="0"/>
                </a:moveTo>
                <a:lnTo>
                  <a:pt x="65" y="0"/>
                </a:lnTo>
                <a:lnTo>
                  <a:pt x="65" y="276999"/>
                </a:lnTo>
                <a:lnTo>
                  <a:pt x="0" y="276999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altLang="zh-CN"/>
              <a:t>03</a:t>
            </a:r>
            <a:endParaRPr lang="zh-CN" altLang="en-US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1"/>
          </p:nvPr>
        </p:nvSpPr>
        <p:spPr>
          <a:custGeom>
            <a:avLst/>
            <a:gdLst>
              <a:gd name="connsiteX0" fmla="*/ 0 w 2059940"/>
              <a:gd name="connsiteY0" fmla="*/ 0 h 276999"/>
              <a:gd name="connsiteX1" fmla="*/ 2059940 w 2059940"/>
              <a:gd name="connsiteY1" fmla="*/ 0 h 276999"/>
              <a:gd name="connsiteX2" fmla="*/ 2059940 w 2059940"/>
              <a:gd name="connsiteY2" fmla="*/ 276999 h 276999"/>
              <a:gd name="connsiteX3" fmla="*/ 0 w 2059940"/>
              <a:gd name="connsiteY3" fmla="*/ 276999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59940" h="276999">
                <a:moveTo>
                  <a:pt x="0" y="0"/>
                </a:moveTo>
                <a:lnTo>
                  <a:pt x="2059940" y="0"/>
                </a:lnTo>
                <a:lnTo>
                  <a:pt x="2059940" y="276999"/>
                </a:lnTo>
                <a:lnTo>
                  <a:pt x="0" y="276999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altLang="zh-CN" dirty="0"/>
              <a:t>Part 3</a:t>
            </a:r>
            <a:endParaRPr lang="zh-CN" altLang="en-US" dirty="0"/>
          </a:p>
        </p:txBody>
      </p:sp>
      <p:sp>
        <p:nvSpPr>
          <p:cNvPr id="19" name="文本占位符 18"/>
          <p:cNvSpPr>
            <a:spLocks noGrp="1"/>
          </p:cNvSpPr>
          <p:nvPr>
            <p:ph type="body" sz="quarter" idx="12"/>
          </p:nvPr>
        </p:nvSpPr>
        <p:spPr>
          <a:xfrm>
            <a:off x="3358896" y="2801392"/>
            <a:ext cx="5474208" cy="923330"/>
          </a:xfrm>
          <a:prstGeom prst="rect">
            <a:avLst/>
          </a:prstGeom>
        </p:spPr>
        <p:txBody>
          <a:bodyPr/>
          <a:lstStyle/>
          <a:p>
            <a:r>
              <a:rPr lang="zh-CN" altLang="en-US" sz="5400" spc="300" dirty="0">
                <a:solidFill>
                  <a:schemeClr val="accent1"/>
                </a:solidFill>
                <a:latin typeface="+mj-ea"/>
                <a:ea typeface="+mj-ea"/>
              </a:rPr>
              <a:t>可行性分析</a:t>
            </a:r>
          </a:p>
        </p:txBody>
      </p:sp>
      <p:sp>
        <p:nvSpPr>
          <p:cNvPr id="7" name="椭圆 6"/>
          <p:cNvSpPr/>
          <p:nvPr/>
        </p:nvSpPr>
        <p:spPr>
          <a:xfrm>
            <a:off x="6159103" y="5459540"/>
            <a:ext cx="100012" cy="100012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5932885" y="5459540"/>
            <a:ext cx="100012" cy="1000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5706667" y="5459540"/>
            <a:ext cx="100012" cy="1000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6385321" y="5459540"/>
            <a:ext cx="100012" cy="1000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065854" y="466917"/>
            <a:ext cx="5486399" cy="44196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zh-CN" dirty="0">
                <a:latin typeface="+mn-ea"/>
                <a:ea typeface="+mn-ea"/>
              </a:rPr>
              <a:t>SWTO</a:t>
            </a:r>
            <a:r>
              <a:rPr lang="zh-CN" altLang="en-US" dirty="0">
                <a:latin typeface="+mn-ea"/>
                <a:ea typeface="+mn-ea"/>
              </a:rPr>
              <a:t>分析方案与技术可行性</a:t>
            </a:r>
          </a:p>
        </p:txBody>
      </p:sp>
      <p:pic>
        <p:nvPicPr>
          <p:cNvPr id="39" name="Picture 4">
            <a:extLst>
              <a:ext uri="{FF2B5EF4-FFF2-40B4-BE49-F238E27FC236}">
                <a16:creationId xmlns:a16="http://schemas.microsoft.com/office/drawing/2014/main" id="{DE3B5CC2-AC5C-4E66-A2A9-A043DA8965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9722" y="5734618"/>
            <a:ext cx="759333" cy="726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FCB6FEDB-FA6F-4C2C-AE09-890A53238328}"/>
              </a:ext>
            </a:extLst>
          </p:cNvPr>
          <p:cNvSpPr txBox="1"/>
          <p:nvPr/>
        </p:nvSpPr>
        <p:spPr>
          <a:xfrm>
            <a:off x="1190624" y="1419225"/>
            <a:ext cx="4257675" cy="18921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304800" algn="just">
              <a:lnSpc>
                <a:spcPct val="150000"/>
              </a:lnSpc>
            </a:pPr>
            <a:r>
              <a:rPr lang="zh-CN" altLang="zh-CN" sz="2000" kern="100" dirty="0">
                <a:solidFill>
                  <a:schemeClr val="accent2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使用</a:t>
            </a:r>
            <a:r>
              <a:rPr lang="en-US" altLang="zh-CN" sz="2000" kern="100" dirty="0" err="1">
                <a:solidFill>
                  <a:schemeClr val="accent2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springboot</a:t>
            </a:r>
            <a:r>
              <a:rPr lang="zh-CN" altLang="zh-CN" sz="2000" kern="100" dirty="0">
                <a:solidFill>
                  <a:schemeClr val="accent2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和</a:t>
            </a:r>
            <a:r>
              <a:rPr lang="en-US" altLang="zh-CN" sz="2000" kern="100" dirty="0" err="1">
                <a:solidFill>
                  <a:schemeClr val="accent2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vue</a:t>
            </a:r>
            <a:r>
              <a:rPr lang="zh-CN" altLang="zh-CN" sz="2000" kern="100" dirty="0">
                <a:solidFill>
                  <a:schemeClr val="accent2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框架实现一个在线刷题、可管理的刷题网站，根据学生和教师管理的不同需求，实现两个界面，方便学生和教师的使用</a:t>
            </a:r>
          </a:p>
        </p:txBody>
      </p:sp>
      <p:pic>
        <p:nvPicPr>
          <p:cNvPr id="1034" name="图片 1">
            <a:extLst>
              <a:ext uri="{FF2B5EF4-FFF2-40B4-BE49-F238E27FC236}">
                <a16:creationId xmlns:a16="http://schemas.microsoft.com/office/drawing/2014/main" id="{12799042-EA98-4780-B47D-5276FC2D28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5075" y="1200150"/>
            <a:ext cx="4114800" cy="33339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98736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065854" y="466917"/>
            <a:ext cx="5486399" cy="44196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zh-CN" dirty="0">
                <a:latin typeface="+mn-ea"/>
                <a:ea typeface="+mn-ea"/>
              </a:rPr>
              <a:t>SWTO</a:t>
            </a:r>
            <a:r>
              <a:rPr lang="zh-CN" altLang="en-US" dirty="0">
                <a:latin typeface="+mn-ea"/>
                <a:ea typeface="+mn-ea"/>
              </a:rPr>
              <a:t>分析方案与技术可行性</a:t>
            </a:r>
          </a:p>
        </p:txBody>
      </p:sp>
      <p:pic>
        <p:nvPicPr>
          <p:cNvPr id="39" name="Picture 4">
            <a:extLst>
              <a:ext uri="{FF2B5EF4-FFF2-40B4-BE49-F238E27FC236}">
                <a16:creationId xmlns:a16="http://schemas.microsoft.com/office/drawing/2014/main" id="{DE3B5CC2-AC5C-4E66-A2A9-A043DA8965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9722" y="5734618"/>
            <a:ext cx="759333" cy="726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FCB6FEDB-FA6F-4C2C-AE09-890A53238328}"/>
              </a:ext>
            </a:extLst>
          </p:cNvPr>
          <p:cNvSpPr txBox="1"/>
          <p:nvPr/>
        </p:nvSpPr>
        <p:spPr>
          <a:xfrm>
            <a:off x="1190624" y="1419225"/>
            <a:ext cx="4257675" cy="14304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304800" algn="just">
              <a:lnSpc>
                <a:spcPct val="150000"/>
              </a:lnSpc>
            </a:pPr>
            <a:r>
              <a:rPr lang="zh-CN" altLang="zh-CN" sz="2000" kern="100" dirty="0">
                <a:solidFill>
                  <a:schemeClr val="accent2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使用</a:t>
            </a:r>
            <a:r>
              <a:rPr lang="en-US" altLang="zh-CN" sz="2000" kern="100" dirty="0">
                <a:solidFill>
                  <a:schemeClr val="accent2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spring boot</a:t>
            </a:r>
            <a:r>
              <a:rPr lang="zh-CN" altLang="zh-CN" sz="2000" kern="100" dirty="0">
                <a:solidFill>
                  <a:schemeClr val="accent2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和</a:t>
            </a:r>
            <a:r>
              <a:rPr lang="en-US" altLang="zh-CN" sz="2000" kern="100" dirty="0" err="1">
                <a:solidFill>
                  <a:schemeClr val="accent2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wxml</a:t>
            </a:r>
            <a:r>
              <a:rPr lang="zh-CN" altLang="zh-CN" sz="2000" kern="100" dirty="0">
                <a:solidFill>
                  <a:schemeClr val="accent2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技术实现一个微信小程序，学生和教师用户可以通过微信小程序端访问该项目。</a:t>
            </a:r>
          </a:p>
        </p:txBody>
      </p:sp>
      <p:pic>
        <p:nvPicPr>
          <p:cNvPr id="1034" name="图片 1">
            <a:extLst>
              <a:ext uri="{FF2B5EF4-FFF2-40B4-BE49-F238E27FC236}">
                <a16:creationId xmlns:a16="http://schemas.microsoft.com/office/drawing/2014/main" id="{12799042-EA98-4780-B47D-5276FC2D28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2253" y="1047750"/>
            <a:ext cx="4257675" cy="34497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19791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065854" y="466917"/>
            <a:ext cx="5486399" cy="44196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zh-CN" dirty="0">
                <a:latin typeface="+mn-ea"/>
                <a:ea typeface="+mn-ea"/>
              </a:rPr>
              <a:t>SWTO</a:t>
            </a:r>
            <a:r>
              <a:rPr lang="zh-CN" altLang="en-US" dirty="0">
                <a:latin typeface="+mn-ea"/>
                <a:ea typeface="+mn-ea"/>
              </a:rPr>
              <a:t>分析方案与技术可行性</a:t>
            </a:r>
          </a:p>
        </p:txBody>
      </p:sp>
      <p:pic>
        <p:nvPicPr>
          <p:cNvPr id="39" name="Picture 4">
            <a:extLst>
              <a:ext uri="{FF2B5EF4-FFF2-40B4-BE49-F238E27FC236}">
                <a16:creationId xmlns:a16="http://schemas.microsoft.com/office/drawing/2014/main" id="{DE3B5CC2-AC5C-4E66-A2A9-A043DA8965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9722" y="5734618"/>
            <a:ext cx="759333" cy="726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FCB6FEDB-FA6F-4C2C-AE09-890A53238328}"/>
              </a:ext>
            </a:extLst>
          </p:cNvPr>
          <p:cNvSpPr txBox="1"/>
          <p:nvPr/>
        </p:nvSpPr>
        <p:spPr>
          <a:xfrm>
            <a:off x="1190624" y="1419225"/>
            <a:ext cx="4257675" cy="14304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304800" algn="just">
              <a:lnSpc>
                <a:spcPct val="150000"/>
              </a:lnSpc>
            </a:pPr>
            <a:r>
              <a:rPr lang="zh-CN" altLang="zh-CN" sz="2000" kern="100" dirty="0">
                <a:solidFill>
                  <a:schemeClr val="accent2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使用</a:t>
            </a:r>
            <a:r>
              <a:rPr lang="en-US" altLang="zh-CN" sz="2000" kern="100" dirty="0">
                <a:solidFill>
                  <a:schemeClr val="accent2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APP</a:t>
            </a:r>
            <a:r>
              <a:rPr lang="zh-CN" altLang="zh-CN" sz="2000" kern="100" dirty="0">
                <a:solidFill>
                  <a:schemeClr val="accent2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形式实现该项目，学生和教师用户可以通过下载</a:t>
            </a:r>
            <a:r>
              <a:rPr lang="en-US" altLang="zh-CN" sz="2000" kern="100" dirty="0">
                <a:solidFill>
                  <a:schemeClr val="accent2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APP</a:t>
            </a:r>
            <a:r>
              <a:rPr lang="zh-CN" altLang="zh-CN" sz="2000" kern="100" dirty="0">
                <a:solidFill>
                  <a:schemeClr val="accent2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使用该项目。</a:t>
            </a:r>
          </a:p>
        </p:txBody>
      </p:sp>
      <p:pic>
        <p:nvPicPr>
          <p:cNvPr id="2051" name="图片 1">
            <a:extLst>
              <a:ext uri="{FF2B5EF4-FFF2-40B4-BE49-F238E27FC236}">
                <a16:creationId xmlns:a16="http://schemas.microsoft.com/office/drawing/2014/main" id="{FE8174E7-3DA8-4C02-8F04-591B54FDD8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824" y="1001713"/>
            <a:ext cx="4257675" cy="29114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8D49DA25-0EEE-4449-89CB-4FAC84D2B251}"/>
              </a:ext>
            </a:extLst>
          </p:cNvPr>
          <p:cNvSpPr txBox="1"/>
          <p:nvPr/>
        </p:nvSpPr>
        <p:spPr>
          <a:xfrm>
            <a:off x="2009774" y="4189837"/>
            <a:ext cx="6877050" cy="19082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kern="100" dirty="0">
                <a:solidFill>
                  <a:schemeClr val="accent2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最终可行性</a:t>
            </a:r>
            <a:r>
              <a:rPr lang="zh-CN" altLang="zh-CN" sz="2000" kern="100" dirty="0">
                <a:solidFill>
                  <a:schemeClr val="accent2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方案</a:t>
            </a:r>
            <a:r>
              <a:rPr lang="zh-CN" altLang="en-US" sz="2000" kern="100" dirty="0">
                <a:solidFill>
                  <a:schemeClr val="accent2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和技术</a:t>
            </a:r>
            <a:r>
              <a:rPr lang="zh-CN" altLang="zh-CN" sz="2000" kern="100" dirty="0">
                <a:solidFill>
                  <a:schemeClr val="accent2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的</a:t>
            </a:r>
            <a:r>
              <a:rPr lang="zh-CN" altLang="en-US" sz="2000" kern="100" dirty="0">
                <a:solidFill>
                  <a:schemeClr val="accent2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选择：</a:t>
            </a:r>
            <a:endParaRPr lang="en-US" altLang="zh-CN" sz="2000" kern="100" dirty="0">
              <a:solidFill>
                <a:schemeClr val="accent2"/>
              </a:solidFill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zh-CN" sz="2000" kern="100" dirty="0">
                <a:solidFill>
                  <a:schemeClr val="accent2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由于考虑到移动端刷题的一些不便，比如每次都需要扫小程序的二维码，手机屏幕也没有</a:t>
            </a:r>
            <a:r>
              <a:rPr lang="en-US" altLang="zh-CN" sz="2000" kern="100" dirty="0">
                <a:solidFill>
                  <a:schemeClr val="accent2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PC</a:t>
            </a:r>
            <a:r>
              <a:rPr lang="zh-CN" altLang="zh-CN" sz="2000" kern="100" dirty="0">
                <a:solidFill>
                  <a:schemeClr val="accent2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端大，</a:t>
            </a:r>
            <a:r>
              <a:rPr lang="en-US" altLang="zh-CN" sz="2000" kern="100" dirty="0">
                <a:solidFill>
                  <a:schemeClr val="accent2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APP</a:t>
            </a:r>
            <a:r>
              <a:rPr lang="zh-CN" altLang="zh-CN" sz="2000" kern="100" dirty="0">
                <a:solidFill>
                  <a:schemeClr val="accent2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的用户接受度不好，包括</a:t>
            </a:r>
            <a:r>
              <a:rPr lang="en-US" altLang="zh-CN" sz="2000" kern="100" dirty="0" err="1">
                <a:solidFill>
                  <a:schemeClr val="accent2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wxml</a:t>
            </a:r>
            <a:r>
              <a:rPr lang="zh-CN" altLang="zh-CN" sz="2000" kern="100" dirty="0">
                <a:solidFill>
                  <a:schemeClr val="accent2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技术上我们小组也并不是特别精通，我们最终选择使用</a:t>
            </a:r>
            <a:r>
              <a:rPr lang="en-US" altLang="zh-CN" sz="2000" kern="100" dirty="0" err="1">
                <a:solidFill>
                  <a:schemeClr val="accent2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springboot</a:t>
            </a:r>
            <a:r>
              <a:rPr lang="zh-CN" altLang="zh-CN" sz="2000" kern="100" dirty="0">
                <a:solidFill>
                  <a:schemeClr val="accent2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和</a:t>
            </a:r>
            <a:r>
              <a:rPr lang="en-US" altLang="zh-CN" sz="2000" kern="100" dirty="0" err="1">
                <a:solidFill>
                  <a:schemeClr val="accent2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vue</a:t>
            </a:r>
            <a:r>
              <a:rPr lang="zh-CN" altLang="zh-CN" sz="2000" kern="100" dirty="0">
                <a:solidFill>
                  <a:schemeClr val="accent2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框架来制作一个刷题网站。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98591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占位符 15"/>
          <p:cNvSpPr>
            <a:spLocks noGrp="1"/>
          </p:cNvSpPr>
          <p:nvPr>
            <p:ph type="body" sz="quarter" idx="10"/>
          </p:nvPr>
        </p:nvSpPr>
        <p:spPr>
          <a:xfrm>
            <a:off x="5749751" y="1718058"/>
            <a:ext cx="692498" cy="747897"/>
          </a:xfrm>
          <a:custGeom>
            <a:avLst/>
            <a:gdLst>
              <a:gd name="connsiteX0" fmla="*/ 0 w 65"/>
              <a:gd name="connsiteY0" fmla="*/ 0 h 276999"/>
              <a:gd name="connsiteX1" fmla="*/ 65 w 65"/>
              <a:gd name="connsiteY1" fmla="*/ 0 h 276999"/>
              <a:gd name="connsiteX2" fmla="*/ 65 w 65"/>
              <a:gd name="connsiteY2" fmla="*/ 276999 h 276999"/>
              <a:gd name="connsiteX3" fmla="*/ 0 w 65"/>
              <a:gd name="connsiteY3" fmla="*/ 276999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" h="276999">
                <a:moveTo>
                  <a:pt x="0" y="0"/>
                </a:moveTo>
                <a:lnTo>
                  <a:pt x="65" y="0"/>
                </a:lnTo>
                <a:lnTo>
                  <a:pt x="65" y="276999"/>
                </a:lnTo>
                <a:lnTo>
                  <a:pt x="0" y="276999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altLang="zh-CN"/>
              <a:t>04</a:t>
            </a:r>
            <a:endParaRPr lang="zh-CN" altLang="en-US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1"/>
          </p:nvPr>
        </p:nvSpPr>
        <p:spPr>
          <a:custGeom>
            <a:avLst/>
            <a:gdLst>
              <a:gd name="connsiteX0" fmla="*/ 0 w 2059940"/>
              <a:gd name="connsiteY0" fmla="*/ 0 h 276999"/>
              <a:gd name="connsiteX1" fmla="*/ 2059940 w 2059940"/>
              <a:gd name="connsiteY1" fmla="*/ 0 h 276999"/>
              <a:gd name="connsiteX2" fmla="*/ 2059940 w 2059940"/>
              <a:gd name="connsiteY2" fmla="*/ 276999 h 276999"/>
              <a:gd name="connsiteX3" fmla="*/ 0 w 2059940"/>
              <a:gd name="connsiteY3" fmla="*/ 276999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59940" h="276999">
                <a:moveTo>
                  <a:pt x="0" y="0"/>
                </a:moveTo>
                <a:lnTo>
                  <a:pt x="2059940" y="0"/>
                </a:lnTo>
                <a:lnTo>
                  <a:pt x="2059940" y="276999"/>
                </a:lnTo>
                <a:lnTo>
                  <a:pt x="0" y="276999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altLang="zh-CN" dirty="0"/>
              <a:t>Part 4</a:t>
            </a:r>
            <a:endParaRPr lang="zh-CN" altLang="en-US" dirty="0"/>
          </a:p>
        </p:txBody>
      </p:sp>
      <p:sp>
        <p:nvSpPr>
          <p:cNvPr id="19" name="文本占位符 18"/>
          <p:cNvSpPr>
            <a:spLocks noGrp="1"/>
          </p:cNvSpPr>
          <p:nvPr>
            <p:ph type="body" sz="quarter" idx="12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sz="5400" spc="300" dirty="0">
                <a:solidFill>
                  <a:schemeClr val="accent1"/>
                </a:solidFill>
                <a:latin typeface="+mj-ea"/>
                <a:ea typeface="+mj-ea"/>
              </a:rPr>
              <a:t>需求分析</a:t>
            </a:r>
          </a:p>
        </p:txBody>
      </p:sp>
      <p:sp>
        <p:nvSpPr>
          <p:cNvPr id="7" name="椭圆 6"/>
          <p:cNvSpPr/>
          <p:nvPr/>
        </p:nvSpPr>
        <p:spPr>
          <a:xfrm>
            <a:off x="6385321" y="5459540"/>
            <a:ext cx="100012" cy="100012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5932885" y="5459540"/>
            <a:ext cx="100012" cy="1000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6159103" y="5459540"/>
            <a:ext cx="100012" cy="1000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5706667" y="5459540"/>
            <a:ext cx="100012" cy="1000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25C3857A-40B3-472F-AC06-798F5A2724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2828" y="5647212"/>
            <a:ext cx="759333" cy="726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4995646" y="501804"/>
            <a:ext cx="2463022" cy="1266105"/>
            <a:chOff x="4995647" y="235963"/>
            <a:chExt cx="2463022" cy="1266105"/>
          </a:xfrm>
        </p:grpSpPr>
        <p:sp>
          <p:nvSpPr>
            <p:cNvPr id="81" name="矩形 80"/>
            <p:cNvSpPr/>
            <p:nvPr/>
          </p:nvSpPr>
          <p:spPr>
            <a:xfrm>
              <a:off x="5322436" y="235963"/>
              <a:ext cx="1692772" cy="1015663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ctr" fontAlgn="base"/>
              <a:r>
                <a:rPr lang="zh-CN" altLang="en-US" sz="6600" dirty="0">
                  <a:solidFill>
                    <a:schemeClr val="accent1"/>
                  </a:solidFill>
                  <a:latin typeface="+mj-ea"/>
                  <a:ea typeface="+mj-ea"/>
                </a:rPr>
                <a:t>目录</a:t>
              </a:r>
              <a:endParaRPr lang="zh-CN" altLang="en-US" sz="6600" b="0" i="0" dirty="0">
                <a:solidFill>
                  <a:schemeClr val="accent1"/>
                </a:solidFill>
                <a:effectLst/>
                <a:latin typeface="+mj-ea"/>
                <a:ea typeface="+mj-ea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4995647" y="1225069"/>
              <a:ext cx="2463022" cy="276999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dist" fontAlgn="base"/>
              <a:r>
                <a:rPr lang="en-US" altLang="zh-CN" b="0" i="0" dirty="0">
                  <a:solidFill>
                    <a:schemeClr val="accent3">
                      <a:lumMod val="75000"/>
                    </a:schemeClr>
                  </a:solidFill>
                  <a:effectLst/>
                  <a:latin typeface="+mj-lt"/>
                  <a:ea typeface="+mj-ea"/>
                </a:rPr>
                <a:t>CONTENT</a:t>
              </a:r>
              <a:endParaRPr lang="zh-CN" altLang="en-US" b="0" i="0" dirty="0">
                <a:solidFill>
                  <a:schemeClr val="accent3">
                    <a:lumMod val="75000"/>
                  </a:schemeClr>
                </a:solidFill>
                <a:effectLst/>
                <a:latin typeface="+mj-lt"/>
                <a:ea typeface="+mj-ea"/>
              </a:endParaRPr>
            </a:p>
          </p:txBody>
        </p:sp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11B63847-0103-4BEA-B3CA-20A385F7CDC9}"/>
              </a:ext>
            </a:extLst>
          </p:cNvPr>
          <p:cNvSpPr txBox="1"/>
          <p:nvPr/>
        </p:nvSpPr>
        <p:spPr>
          <a:xfrm>
            <a:off x="1846277" y="5535655"/>
            <a:ext cx="533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b="1" dirty="0">
                <a:solidFill>
                  <a:schemeClr val="bg1"/>
                </a:solidFill>
              </a:rPr>
              <a:t>05</a:t>
            </a:r>
            <a:endParaRPr lang="zh-CN" altLang="en-US" sz="1800" b="1" dirty="0">
              <a:solidFill>
                <a:schemeClr val="bg1"/>
              </a:solidFill>
            </a:endParaRPr>
          </a:p>
        </p:txBody>
      </p:sp>
      <p:sp>
        <p:nvSpPr>
          <p:cNvPr id="43" name="菱形 42">
            <a:extLst>
              <a:ext uri="{FF2B5EF4-FFF2-40B4-BE49-F238E27FC236}">
                <a16:creationId xmlns:a16="http://schemas.microsoft.com/office/drawing/2014/main" id="{88485E50-D6F5-4958-B65D-F04E233A7BC8}"/>
              </a:ext>
            </a:extLst>
          </p:cNvPr>
          <p:cNvSpPr/>
          <p:nvPr/>
        </p:nvSpPr>
        <p:spPr>
          <a:xfrm>
            <a:off x="850392" y="1895450"/>
            <a:ext cx="508754" cy="436270"/>
          </a:xfrm>
          <a:prstGeom prst="diamond">
            <a:avLst/>
          </a:pr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428D6251-F466-4630-A141-E7332C41A803}"/>
              </a:ext>
            </a:extLst>
          </p:cNvPr>
          <p:cNvSpPr txBox="1"/>
          <p:nvPr/>
        </p:nvSpPr>
        <p:spPr>
          <a:xfrm>
            <a:off x="1406851" y="1895450"/>
            <a:ext cx="19764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spc="300" dirty="0">
                <a:solidFill>
                  <a:schemeClr val="accent1"/>
                </a:solidFill>
                <a:latin typeface="+mn-ea"/>
              </a:rPr>
              <a:t>项目说明</a:t>
            </a:r>
          </a:p>
        </p:txBody>
      </p:sp>
      <p:sp>
        <p:nvSpPr>
          <p:cNvPr id="48" name="菱形 47">
            <a:extLst>
              <a:ext uri="{FF2B5EF4-FFF2-40B4-BE49-F238E27FC236}">
                <a16:creationId xmlns:a16="http://schemas.microsoft.com/office/drawing/2014/main" id="{2F2EEBDF-9DDC-42E9-B53A-BE202E7C263E}"/>
              </a:ext>
            </a:extLst>
          </p:cNvPr>
          <p:cNvSpPr/>
          <p:nvPr/>
        </p:nvSpPr>
        <p:spPr>
          <a:xfrm>
            <a:off x="850392" y="2524715"/>
            <a:ext cx="508754" cy="436270"/>
          </a:xfrm>
          <a:prstGeom prst="diamond">
            <a:avLst/>
          </a:pr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131A22FB-DF54-4C81-801F-786025B3653E}"/>
              </a:ext>
            </a:extLst>
          </p:cNvPr>
          <p:cNvSpPr txBox="1"/>
          <p:nvPr/>
        </p:nvSpPr>
        <p:spPr>
          <a:xfrm>
            <a:off x="1406851" y="2558184"/>
            <a:ext cx="16929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spc="300" dirty="0">
                <a:solidFill>
                  <a:schemeClr val="accent1"/>
                </a:solidFill>
                <a:latin typeface="+mn-ea"/>
              </a:rPr>
              <a:t>项目计划</a:t>
            </a:r>
          </a:p>
        </p:txBody>
      </p:sp>
      <p:sp>
        <p:nvSpPr>
          <p:cNvPr id="50" name="菱形 49">
            <a:extLst>
              <a:ext uri="{FF2B5EF4-FFF2-40B4-BE49-F238E27FC236}">
                <a16:creationId xmlns:a16="http://schemas.microsoft.com/office/drawing/2014/main" id="{7D32730F-0528-4E44-94D5-ECD0F50FCCCA}"/>
              </a:ext>
            </a:extLst>
          </p:cNvPr>
          <p:cNvSpPr/>
          <p:nvPr/>
        </p:nvSpPr>
        <p:spPr>
          <a:xfrm>
            <a:off x="845158" y="3153980"/>
            <a:ext cx="508754" cy="436270"/>
          </a:xfrm>
          <a:prstGeom prst="diamond">
            <a:avLst/>
          </a:pr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68799AB6-8E91-49C2-B9C4-1F978E8FED98}"/>
              </a:ext>
            </a:extLst>
          </p:cNvPr>
          <p:cNvSpPr txBox="1"/>
          <p:nvPr/>
        </p:nvSpPr>
        <p:spPr>
          <a:xfrm>
            <a:off x="1401617" y="3180414"/>
            <a:ext cx="18627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spc="300" dirty="0">
                <a:solidFill>
                  <a:schemeClr val="accent1"/>
                </a:solidFill>
                <a:latin typeface="+mn-ea"/>
              </a:rPr>
              <a:t>可行性分析</a:t>
            </a: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F613353D-7369-46CD-A523-18FEF93B67FB}"/>
              </a:ext>
            </a:extLst>
          </p:cNvPr>
          <p:cNvSpPr txBox="1"/>
          <p:nvPr/>
        </p:nvSpPr>
        <p:spPr>
          <a:xfrm>
            <a:off x="1401617" y="3810245"/>
            <a:ext cx="15427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spc="300" dirty="0">
                <a:solidFill>
                  <a:schemeClr val="accent1"/>
                </a:solidFill>
                <a:latin typeface="+mn-ea"/>
              </a:rPr>
              <a:t>需求分析</a:t>
            </a:r>
          </a:p>
        </p:txBody>
      </p:sp>
      <p:sp>
        <p:nvSpPr>
          <p:cNvPr id="53" name="菱形 52">
            <a:extLst>
              <a:ext uri="{FF2B5EF4-FFF2-40B4-BE49-F238E27FC236}">
                <a16:creationId xmlns:a16="http://schemas.microsoft.com/office/drawing/2014/main" id="{C8F62353-DC78-47C2-946E-E49354E3FAE0}"/>
              </a:ext>
            </a:extLst>
          </p:cNvPr>
          <p:cNvSpPr/>
          <p:nvPr/>
        </p:nvSpPr>
        <p:spPr>
          <a:xfrm>
            <a:off x="845158" y="3787745"/>
            <a:ext cx="508754" cy="436270"/>
          </a:xfrm>
          <a:prstGeom prst="diamond">
            <a:avLst/>
          </a:pr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4</a:t>
            </a:r>
            <a:endParaRPr lang="zh-CN" altLang="en-US" dirty="0"/>
          </a:p>
        </p:txBody>
      </p:sp>
      <p:sp>
        <p:nvSpPr>
          <p:cNvPr id="54" name="菱形 53">
            <a:extLst>
              <a:ext uri="{FF2B5EF4-FFF2-40B4-BE49-F238E27FC236}">
                <a16:creationId xmlns:a16="http://schemas.microsoft.com/office/drawing/2014/main" id="{96AAEF05-E417-4A68-AE6B-29ECF6B4B40F}"/>
              </a:ext>
            </a:extLst>
          </p:cNvPr>
          <p:cNvSpPr/>
          <p:nvPr/>
        </p:nvSpPr>
        <p:spPr>
          <a:xfrm>
            <a:off x="845158" y="4442090"/>
            <a:ext cx="508754" cy="436270"/>
          </a:xfrm>
          <a:prstGeom prst="diamond">
            <a:avLst/>
          </a:pr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5</a:t>
            </a:r>
            <a:endParaRPr lang="zh-CN" altLang="en-US" dirty="0"/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D66CE8D3-16DB-41CF-BE22-137F563E8169}"/>
              </a:ext>
            </a:extLst>
          </p:cNvPr>
          <p:cNvSpPr txBox="1"/>
          <p:nvPr/>
        </p:nvSpPr>
        <p:spPr>
          <a:xfrm>
            <a:off x="1401617" y="4467544"/>
            <a:ext cx="16981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spc="300" dirty="0">
                <a:solidFill>
                  <a:schemeClr val="accent1"/>
                </a:solidFill>
                <a:latin typeface="+mn-ea"/>
              </a:rPr>
              <a:t>界面原型</a:t>
            </a:r>
          </a:p>
        </p:txBody>
      </p:sp>
      <p:sp>
        <p:nvSpPr>
          <p:cNvPr id="56" name="菱形 55">
            <a:extLst>
              <a:ext uri="{FF2B5EF4-FFF2-40B4-BE49-F238E27FC236}">
                <a16:creationId xmlns:a16="http://schemas.microsoft.com/office/drawing/2014/main" id="{892DA93F-A8F6-42EF-A7E0-BD60093A0108}"/>
              </a:ext>
            </a:extLst>
          </p:cNvPr>
          <p:cNvSpPr/>
          <p:nvPr/>
        </p:nvSpPr>
        <p:spPr>
          <a:xfrm>
            <a:off x="845158" y="5043325"/>
            <a:ext cx="508754" cy="436270"/>
          </a:xfrm>
          <a:prstGeom prst="diamond">
            <a:avLst/>
          </a:pr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6</a:t>
            </a:r>
            <a:endParaRPr lang="zh-CN" altLang="en-US" dirty="0"/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64E43426-15E9-4C92-8FA8-94AB6A2E6D44}"/>
              </a:ext>
            </a:extLst>
          </p:cNvPr>
          <p:cNvSpPr txBox="1"/>
          <p:nvPr/>
        </p:nvSpPr>
        <p:spPr>
          <a:xfrm>
            <a:off x="1401617" y="5042030"/>
            <a:ext cx="18627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spc="300" dirty="0">
                <a:solidFill>
                  <a:schemeClr val="accent1"/>
                </a:solidFill>
                <a:latin typeface="+mn-ea"/>
              </a:rPr>
              <a:t>用户确认</a:t>
            </a: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30630D86-4541-4BD3-BA0A-A6DBC0DCD12C}"/>
              </a:ext>
            </a:extLst>
          </p:cNvPr>
          <p:cNvSpPr txBox="1"/>
          <p:nvPr/>
        </p:nvSpPr>
        <p:spPr>
          <a:xfrm>
            <a:off x="1401617" y="5616516"/>
            <a:ext cx="16341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spc="300" dirty="0">
                <a:solidFill>
                  <a:schemeClr val="accent1"/>
                </a:solidFill>
                <a:latin typeface="+mn-ea"/>
              </a:rPr>
              <a:t>SRS</a:t>
            </a:r>
            <a:r>
              <a:rPr lang="zh-CN" altLang="en-US" sz="1800" spc="300" dirty="0">
                <a:solidFill>
                  <a:schemeClr val="accent1"/>
                </a:solidFill>
                <a:latin typeface="+mn-ea"/>
              </a:rPr>
              <a:t>说明</a:t>
            </a:r>
          </a:p>
        </p:txBody>
      </p:sp>
      <p:sp>
        <p:nvSpPr>
          <p:cNvPr id="59" name="菱形 58">
            <a:extLst>
              <a:ext uri="{FF2B5EF4-FFF2-40B4-BE49-F238E27FC236}">
                <a16:creationId xmlns:a16="http://schemas.microsoft.com/office/drawing/2014/main" id="{B21184E0-0105-4ACB-962B-CD47E1540B83}"/>
              </a:ext>
            </a:extLst>
          </p:cNvPr>
          <p:cNvSpPr/>
          <p:nvPr/>
        </p:nvSpPr>
        <p:spPr>
          <a:xfrm>
            <a:off x="860816" y="5644560"/>
            <a:ext cx="508754" cy="436270"/>
          </a:xfrm>
          <a:prstGeom prst="diamond">
            <a:avLst/>
          </a:pr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7</a:t>
            </a:r>
            <a:endParaRPr lang="zh-CN" altLang="en-US" dirty="0"/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EDEDEB26-CFB3-4B68-A1E6-041E50842FDA}"/>
              </a:ext>
            </a:extLst>
          </p:cNvPr>
          <p:cNvSpPr txBox="1"/>
          <p:nvPr/>
        </p:nvSpPr>
        <p:spPr>
          <a:xfrm>
            <a:off x="6572681" y="5044967"/>
            <a:ext cx="1293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spc="300" dirty="0">
                <a:solidFill>
                  <a:schemeClr val="accent1"/>
                </a:solidFill>
                <a:latin typeface="+mn-ea"/>
              </a:rPr>
              <a:t>用户手册</a:t>
            </a:r>
          </a:p>
        </p:txBody>
      </p:sp>
      <p:sp>
        <p:nvSpPr>
          <p:cNvPr id="73" name="菱形 72">
            <a:extLst>
              <a:ext uri="{FF2B5EF4-FFF2-40B4-BE49-F238E27FC236}">
                <a16:creationId xmlns:a16="http://schemas.microsoft.com/office/drawing/2014/main" id="{F008CF89-861E-4269-9474-F20BABA3971F}"/>
              </a:ext>
            </a:extLst>
          </p:cNvPr>
          <p:cNvSpPr/>
          <p:nvPr/>
        </p:nvSpPr>
        <p:spPr>
          <a:xfrm>
            <a:off x="3383280" y="1895450"/>
            <a:ext cx="508754" cy="436270"/>
          </a:xfrm>
          <a:prstGeom prst="diamond">
            <a:avLst/>
          </a:pr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8</a:t>
            </a:r>
            <a:endParaRPr lang="zh-CN" altLang="en-US" dirty="0"/>
          </a:p>
        </p:txBody>
      </p:sp>
      <p:sp>
        <p:nvSpPr>
          <p:cNvPr id="74" name="文本框 73">
            <a:extLst>
              <a:ext uri="{FF2B5EF4-FFF2-40B4-BE49-F238E27FC236}">
                <a16:creationId xmlns:a16="http://schemas.microsoft.com/office/drawing/2014/main" id="{2ABEA54C-92CF-44DF-A455-18DEDA46BCD2}"/>
              </a:ext>
            </a:extLst>
          </p:cNvPr>
          <p:cNvSpPr txBox="1"/>
          <p:nvPr/>
        </p:nvSpPr>
        <p:spPr>
          <a:xfrm>
            <a:off x="3939739" y="1895450"/>
            <a:ext cx="19764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spc="300" dirty="0">
                <a:solidFill>
                  <a:schemeClr val="accent1"/>
                </a:solidFill>
                <a:latin typeface="+mn-ea"/>
              </a:rPr>
              <a:t>数据字典</a:t>
            </a:r>
            <a:r>
              <a:rPr lang="en-US" altLang="zh-CN" sz="1800" spc="300" dirty="0">
                <a:solidFill>
                  <a:schemeClr val="accent1"/>
                </a:solidFill>
                <a:latin typeface="+mn-ea"/>
              </a:rPr>
              <a:t>ER</a:t>
            </a:r>
            <a:r>
              <a:rPr lang="zh-CN" altLang="en-US" sz="1800" spc="300" dirty="0">
                <a:solidFill>
                  <a:schemeClr val="accent1"/>
                </a:solidFill>
                <a:latin typeface="+mn-ea"/>
              </a:rPr>
              <a:t>图</a:t>
            </a:r>
          </a:p>
        </p:txBody>
      </p:sp>
      <p:sp>
        <p:nvSpPr>
          <p:cNvPr id="75" name="菱形 74">
            <a:extLst>
              <a:ext uri="{FF2B5EF4-FFF2-40B4-BE49-F238E27FC236}">
                <a16:creationId xmlns:a16="http://schemas.microsoft.com/office/drawing/2014/main" id="{883AE57D-0C82-4331-8624-F43F1269DAF3}"/>
              </a:ext>
            </a:extLst>
          </p:cNvPr>
          <p:cNvSpPr/>
          <p:nvPr/>
        </p:nvSpPr>
        <p:spPr>
          <a:xfrm>
            <a:off x="3383280" y="2524715"/>
            <a:ext cx="508754" cy="436270"/>
          </a:xfrm>
          <a:prstGeom prst="diamond">
            <a:avLst/>
          </a:pr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9</a:t>
            </a:r>
            <a:endParaRPr lang="zh-CN" altLang="en-US" dirty="0"/>
          </a:p>
        </p:txBody>
      </p:sp>
      <p:sp>
        <p:nvSpPr>
          <p:cNvPr id="76" name="文本框 75">
            <a:extLst>
              <a:ext uri="{FF2B5EF4-FFF2-40B4-BE49-F238E27FC236}">
                <a16:creationId xmlns:a16="http://schemas.microsoft.com/office/drawing/2014/main" id="{4488E5A2-DD1F-4FE4-8F80-A35E1FF3FE9A}"/>
              </a:ext>
            </a:extLst>
          </p:cNvPr>
          <p:cNvSpPr txBox="1"/>
          <p:nvPr/>
        </p:nvSpPr>
        <p:spPr>
          <a:xfrm>
            <a:off x="3939739" y="2558184"/>
            <a:ext cx="19711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spc="300" dirty="0">
                <a:solidFill>
                  <a:schemeClr val="accent1"/>
                </a:solidFill>
                <a:latin typeface="+mn-ea"/>
              </a:rPr>
              <a:t>总体设计文档</a:t>
            </a:r>
          </a:p>
        </p:txBody>
      </p:sp>
      <p:sp>
        <p:nvSpPr>
          <p:cNvPr id="77" name="菱形 76">
            <a:extLst>
              <a:ext uri="{FF2B5EF4-FFF2-40B4-BE49-F238E27FC236}">
                <a16:creationId xmlns:a16="http://schemas.microsoft.com/office/drawing/2014/main" id="{03091B59-AC52-4501-8341-AE21FCD8BB8D}"/>
              </a:ext>
            </a:extLst>
          </p:cNvPr>
          <p:cNvSpPr/>
          <p:nvPr/>
        </p:nvSpPr>
        <p:spPr>
          <a:xfrm>
            <a:off x="3378046" y="3153980"/>
            <a:ext cx="508754" cy="436270"/>
          </a:xfrm>
          <a:prstGeom prst="diamond">
            <a:avLst/>
          </a:pr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200" dirty="0"/>
              <a:t>10</a:t>
            </a:r>
            <a:endParaRPr lang="zh-CN" altLang="en-US" sz="1200" dirty="0"/>
          </a:p>
        </p:txBody>
      </p:sp>
      <p:sp>
        <p:nvSpPr>
          <p:cNvPr id="78" name="文本框 77">
            <a:extLst>
              <a:ext uri="{FF2B5EF4-FFF2-40B4-BE49-F238E27FC236}">
                <a16:creationId xmlns:a16="http://schemas.microsoft.com/office/drawing/2014/main" id="{7B9E1B29-2B8A-4475-B115-A4B8A017A0DE}"/>
              </a:ext>
            </a:extLst>
          </p:cNvPr>
          <p:cNvSpPr txBox="1"/>
          <p:nvPr/>
        </p:nvSpPr>
        <p:spPr>
          <a:xfrm>
            <a:off x="3934505" y="3810245"/>
            <a:ext cx="15427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spc="300" dirty="0">
                <a:solidFill>
                  <a:schemeClr val="accent1"/>
                </a:solidFill>
                <a:latin typeface="+mn-ea"/>
              </a:rPr>
              <a:t>代码规范</a:t>
            </a:r>
          </a:p>
        </p:txBody>
      </p:sp>
      <p:sp>
        <p:nvSpPr>
          <p:cNvPr id="79" name="菱形 78">
            <a:extLst>
              <a:ext uri="{FF2B5EF4-FFF2-40B4-BE49-F238E27FC236}">
                <a16:creationId xmlns:a16="http://schemas.microsoft.com/office/drawing/2014/main" id="{3F7CE9D4-1641-4609-8324-7AFBA9F92505}"/>
              </a:ext>
            </a:extLst>
          </p:cNvPr>
          <p:cNvSpPr/>
          <p:nvPr/>
        </p:nvSpPr>
        <p:spPr>
          <a:xfrm>
            <a:off x="3378046" y="3787745"/>
            <a:ext cx="508754" cy="436270"/>
          </a:xfrm>
          <a:prstGeom prst="diamond">
            <a:avLst/>
          </a:pr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dirty="0"/>
              <a:t>11</a:t>
            </a:r>
            <a:endParaRPr lang="zh-CN" altLang="en-US" sz="1100" dirty="0"/>
          </a:p>
        </p:txBody>
      </p:sp>
      <p:sp>
        <p:nvSpPr>
          <p:cNvPr id="80" name="菱形 79">
            <a:extLst>
              <a:ext uri="{FF2B5EF4-FFF2-40B4-BE49-F238E27FC236}">
                <a16:creationId xmlns:a16="http://schemas.microsoft.com/office/drawing/2014/main" id="{956FBE14-77F4-4534-BCEA-95978B4DC08E}"/>
              </a:ext>
            </a:extLst>
          </p:cNvPr>
          <p:cNvSpPr/>
          <p:nvPr/>
        </p:nvSpPr>
        <p:spPr>
          <a:xfrm>
            <a:off x="3378046" y="4442090"/>
            <a:ext cx="508754" cy="436270"/>
          </a:xfrm>
          <a:prstGeom prst="diamond">
            <a:avLst/>
          </a:pr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dirty="0"/>
              <a:t>12</a:t>
            </a:r>
            <a:endParaRPr lang="zh-CN" altLang="en-US" sz="1100" dirty="0"/>
          </a:p>
        </p:txBody>
      </p:sp>
      <p:sp>
        <p:nvSpPr>
          <p:cNvPr id="82" name="文本框 81">
            <a:extLst>
              <a:ext uri="{FF2B5EF4-FFF2-40B4-BE49-F238E27FC236}">
                <a16:creationId xmlns:a16="http://schemas.microsoft.com/office/drawing/2014/main" id="{C9E5EDFB-E8F7-43F5-9CBA-61C3B50A35E9}"/>
              </a:ext>
            </a:extLst>
          </p:cNvPr>
          <p:cNvSpPr txBox="1"/>
          <p:nvPr/>
        </p:nvSpPr>
        <p:spPr>
          <a:xfrm>
            <a:off x="6581182" y="3785123"/>
            <a:ext cx="16981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spc="300" dirty="0">
                <a:solidFill>
                  <a:schemeClr val="accent1"/>
                </a:solidFill>
                <a:latin typeface="+mn-ea"/>
              </a:rPr>
              <a:t>程序清单</a:t>
            </a:r>
          </a:p>
        </p:txBody>
      </p:sp>
      <p:sp>
        <p:nvSpPr>
          <p:cNvPr id="83" name="菱形 82">
            <a:extLst>
              <a:ext uri="{FF2B5EF4-FFF2-40B4-BE49-F238E27FC236}">
                <a16:creationId xmlns:a16="http://schemas.microsoft.com/office/drawing/2014/main" id="{6006E5F9-C436-4CD2-B7D8-FBE210961769}"/>
              </a:ext>
            </a:extLst>
          </p:cNvPr>
          <p:cNvSpPr/>
          <p:nvPr/>
        </p:nvSpPr>
        <p:spPr>
          <a:xfrm>
            <a:off x="3378046" y="5043325"/>
            <a:ext cx="508754" cy="436270"/>
          </a:xfrm>
          <a:prstGeom prst="diamond">
            <a:avLst/>
          </a:pr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dirty="0"/>
              <a:t>13</a:t>
            </a:r>
            <a:endParaRPr lang="zh-CN" altLang="en-US" sz="1100" dirty="0"/>
          </a:p>
        </p:txBody>
      </p:sp>
      <p:sp>
        <p:nvSpPr>
          <p:cNvPr id="84" name="文本框 83">
            <a:extLst>
              <a:ext uri="{FF2B5EF4-FFF2-40B4-BE49-F238E27FC236}">
                <a16:creationId xmlns:a16="http://schemas.microsoft.com/office/drawing/2014/main" id="{C976C92B-F22A-4A9D-9F89-AC4C9FC85F01}"/>
              </a:ext>
            </a:extLst>
          </p:cNvPr>
          <p:cNvSpPr txBox="1"/>
          <p:nvPr/>
        </p:nvSpPr>
        <p:spPr>
          <a:xfrm>
            <a:off x="6540635" y="4392497"/>
            <a:ext cx="18627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spc="300" dirty="0">
                <a:solidFill>
                  <a:schemeClr val="accent1"/>
                </a:solidFill>
                <a:latin typeface="+mn-ea"/>
              </a:rPr>
              <a:t>代码走查</a:t>
            </a:r>
          </a:p>
        </p:txBody>
      </p:sp>
      <p:sp>
        <p:nvSpPr>
          <p:cNvPr id="86" name="菱形 85">
            <a:extLst>
              <a:ext uri="{FF2B5EF4-FFF2-40B4-BE49-F238E27FC236}">
                <a16:creationId xmlns:a16="http://schemas.microsoft.com/office/drawing/2014/main" id="{1C1D9563-10D9-41D6-A183-6C2EE1A3D27F}"/>
              </a:ext>
            </a:extLst>
          </p:cNvPr>
          <p:cNvSpPr/>
          <p:nvPr/>
        </p:nvSpPr>
        <p:spPr>
          <a:xfrm>
            <a:off x="3393704" y="5644560"/>
            <a:ext cx="508754" cy="436270"/>
          </a:xfrm>
          <a:prstGeom prst="diamond">
            <a:avLst/>
          </a:pr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dirty="0"/>
              <a:t>14</a:t>
            </a:r>
            <a:endParaRPr lang="zh-CN" altLang="en-US" sz="1100" dirty="0"/>
          </a:p>
        </p:txBody>
      </p:sp>
      <p:sp>
        <p:nvSpPr>
          <p:cNvPr id="87" name="文本框 86">
            <a:extLst>
              <a:ext uri="{FF2B5EF4-FFF2-40B4-BE49-F238E27FC236}">
                <a16:creationId xmlns:a16="http://schemas.microsoft.com/office/drawing/2014/main" id="{857A368E-2DCA-4CF7-A147-33B00A0D0D64}"/>
              </a:ext>
            </a:extLst>
          </p:cNvPr>
          <p:cNvSpPr txBox="1"/>
          <p:nvPr/>
        </p:nvSpPr>
        <p:spPr>
          <a:xfrm>
            <a:off x="3934505" y="3154439"/>
            <a:ext cx="16981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spc="300" dirty="0">
                <a:solidFill>
                  <a:schemeClr val="accent1"/>
                </a:solidFill>
                <a:latin typeface="+mn-ea"/>
              </a:rPr>
              <a:t>详细设计</a:t>
            </a:r>
          </a:p>
        </p:txBody>
      </p:sp>
      <p:sp>
        <p:nvSpPr>
          <p:cNvPr id="88" name="文本框 87">
            <a:extLst>
              <a:ext uri="{FF2B5EF4-FFF2-40B4-BE49-F238E27FC236}">
                <a16:creationId xmlns:a16="http://schemas.microsoft.com/office/drawing/2014/main" id="{D2180797-831F-4044-9145-FBB023E57EC9}"/>
              </a:ext>
            </a:extLst>
          </p:cNvPr>
          <p:cNvSpPr txBox="1"/>
          <p:nvPr/>
        </p:nvSpPr>
        <p:spPr>
          <a:xfrm>
            <a:off x="6572682" y="5627770"/>
            <a:ext cx="1293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spc="300" dirty="0">
                <a:solidFill>
                  <a:schemeClr val="accent1"/>
                </a:solidFill>
                <a:latin typeface="+mn-ea"/>
              </a:rPr>
              <a:t>用户反馈</a:t>
            </a:r>
          </a:p>
        </p:txBody>
      </p:sp>
      <p:sp>
        <p:nvSpPr>
          <p:cNvPr id="89" name="菱形 88">
            <a:extLst>
              <a:ext uri="{FF2B5EF4-FFF2-40B4-BE49-F238E27FC236}">
                <a16:creationId xmlns:a16="http://schemas.microsoft.com/office/drawing/2014/main" id="{2A0C30E7-8028-4EA4-B72D-8A38199BABAE}"/>
              </a:ext>
            </a:extLst>
          </p:cNvPr>
          <p:cNvSpPr/>
          <p:nvPr/>
        </p:nvSpPr>
        <p:spPr>
          <a:xfrm>
            <a:off x="6021457" y="1878660"/>
            <a:ext cx="508754" cy="436270"/>
          </a:xfrm>
          <a:prstGeom prst="diamond">
            <a:avLst/>
          </a:pr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dirty="0"/>
              <a:t>15</a:t>
            </a:r>
            <a:endParaRPr lang="zh-CN" altLang="en-US" sz="1100" dirty="0"/>
          </a:p>
        </p:txBody>
      </p:sp>
      <p:sp>
        <p:nvSpPr>
          <p:cNvPr id="90" name="文本框 89">
            <a:extLst>
              <a:ext uri="{FF2B5EF4-FFF2-40B4-BE49-F238E27FC236}">
                <a16:creationId xmlns:a16="http://schemas.microsoft.com/office/drawing/2014/main" id="{133F8652-7E71-4584-9CC7-3E41CFBF866F}"/>
              </a:ext>
            </a:extLst>
          </p:cNvPr>
          <p:cNvSpPr txBox="1"/>
          <p:nvPr/>
        </p:nvSpPr>
        <p:spPr>
          <a:xfrm>
            <a:off x="3937120" y="4435704"/>
            <a:ext cx="19764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spc="300" dirty="0">
                <a:solidFill>
                  <a:schemeClr val="accent1"/>
                </a:solidFill>
                <a:latin typeface="+mn-ea"/>
              </a:rPr>
              <a:t>测试计划</a:t>
            </a:r>
          </a:p>
        </p:txBody>
      </p:sp>
      <p:sp>
        <p:nvSpPr>
          <p:cNvPr id="91" name="菱形 90">
            <a:extLst>
              <a:ext uri="{FF2B5EF4-FFF2-40B4-BE49-F238E27FC236}">
                <a16:creationId xmlns:a16="http://schemas.microsoft.com/office/drawing/2014/main" id="{42982086-F665-4926-8954-9504158A1946}"/>
              </a:ext>
            </a:extLst>
          </p:cNvPr>
          <p:cNvSpPr/>
          <p:nvPr/>
        </p:nvSpPr>
        <p:spPr>
          <a:xfrm>
            <a:off x="6021457" y="2507925"/>
            <a:ext cx="508754" cy="436270"/>
          </a:xfrm>
          <a:prstGeom prst="diamond">
            <a:avLst/>
          </a:pr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dirty="0"/>
              <a:t>16</a:t>
            </a:r>
            <a:endParaRPr lang="zh-CN" altLang="en-US" sz="1100" dirty="0"/>
          </a:p>
        </p:txBody>
      </p:sp>
      <p:sp>
        <p:nvSpPr>
          <p:cNvPr id="92" name="文本框 91">
            <a:extLst>
              <a:ext uri="{FF2B5EF4-FFF2-40B4-BE49-F238E27FC236}">
                <a16:creationId xmlns:a16="http://schemas.microsoft.com/office/drawing/2014/main" id="{8E9C177B-12B9-469B-8F6F-3DEE641011FA}"/>
              </a:ext>
            </a:extLst>
          </p:cNvPr>
          <p:cNvSpPr txBox="1"/>
          <p:nvPr/>
        </p:nvSpPr>
        <p:spPr>
          <a:xfrm>
            <a:off x="3939738" y="5086093"/>
            <a:ext cx="19711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spc="300" dirty="0">
                <a:solidFill>
                  <a:schemeClr val="accent1"/>
                </a:solidFill>
                <a:latin typeface="+mn-ea"/>
              </a:rPr>
              <a:t>测试报告</a:t>
            </a:r>
          </a:p>
        </p:txBody>
      </p:sp>
      <p:sp>
        <p:nvSpPr>
          <p:cNvPr id="93" name="菱形 92">
            <a:extLst>
              <a:ext uri="{FF2B5EF4-FFF2-40B4-BE49-F238E27FC236}">
                <a16:creationId xmlns:a16="http://schemas.microsoft.com/office/drawing/2014/main" id="{96D0C8CD-648C-4B69-8534-4B93DED5BC09}"/>
              </a:ext>
            </a:extLst>
          </p:cNvPr>
          <p:cNvSpPr/>
          <p:nvPr/>
        </p:nvSpPr>
        <p:spPr>
          <a:xfrm>
            <a:off x="6016223" y="3137190"/>
            <a:ext cx="508754" cy="436270"/>
          </a:xfrm>
          <a:prstGeom prst="diamond">
            <a:avLst/>
          </a:pr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200" dirty="0"/>
              <a:t>17</a:t>
            </a:r>
            <a:endParaRPr lang="zh-CN" altLang="en-US" sz="1200" dirty="0"/>
          </a:p>
        </p:txBody>
      </p:sp>
      <p:sp>
        <p:nvSpPr>
          <p:cNvPr id="94" name="文本框 93">
            <a:extLst>
              <a:ext uri="{FF2B5EF4-FFF2-40B4-BE49-F238E27FC236}">
                <a16:creationId xmlns:a16="http://schemas.microsoft.com/office/drawing/2014/main" id="{3B7437C5-83FD-4909-9A3F-36E3F1C6E398}"/>
              </a:ext>
            </a:extLst>
          </p:cNvPr>
          <p:cNvSpPr txBox="1"/>
          <p:nvPr/>
        </p:nvSpPr>
        <p:spPr>
          <a:xfrm>
            <a:off x="6572682" y="1895450"/>
            <a:ext cx="15427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spc="300" dirty="0">
                <a:solidFill>
                  <a:schemeClr val="accent1"/>
                </a:solidFill>
                <a:latin typeface="+mn-ea"/>
              </a:rPr>
              <a:t>集成测试</a:t>
            </a:r>
          </a:p>
        </p:txBody>
      </p:sp>
      <p:sp>
        <p:nvSpPr>
          <p:cNvPr id="95" name="菱形 94">
            <a:extLst>
              <a:ext uri="{FF2B5EF4-FFF2-40B4-BE49-F238E27FC236}">
                <a16:creationId xmlns:a16="http://schemas.microsoft.com/office/drawing/2014/main" id="{447AF404-0317-4DB2-9A4F-1A941D378BD4}"/>
              </a:ext>
            </a:extLst>
          </p:cNvPr>
          <p:cNvSpPr/>
          <p:nvPr/>
        </p:nvSpPr>
        <p:spPr>
          <a:xfrm>
            <a:off x="6016223" y="3770955"/>
            <a:ext cx="508754" cy="436270"/>
          </a:xfrm>
          <a:prstGeom prst="diamond">
            <a:avLst/>
          </a:pr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dirty="0"/>
              <a:t>18</a:t>
            </a:r>
            <a:endParaRPr lang="zh-CN" altLang="en-US" sz="1100" dirty="0"/>
          </a:p>
        </p:txBody>
      </p:sp>
      <p:sp>
        <p:nvSpPr>
          <p:cNvPr id="96" name="菱形 95">
            <a:extLst>
              <a:ext uri="{FF2B5EF4-FFF2-40B4-BE49-F238E27FC236}">
                <a16:creationId xmlns:a16="http://schemas.microsoft.com/office/drawing/2014/main" id="{15D37BAD-0223-4ADA-BCED-7D081E12F741}"/>
              </a:ext>
            </a:extLst>
          </p:cNvPr>
          <p:cNvSpPr/>
          <p:nvPr/>
        </p:nvSpPr>
        <p:spPr>
          <a:xfrm>
            <a:off x="6016223" y="4425300"/>
            <a:ext cx="508754" cy="436270"/>
          </a:xfrm>
          <a:prstGeom prst="diamond">
            <a:avLst/>
          </a:pr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dirty="0"/>
              <a:t>19</a:t>
            </a:r>
            <a:endParaRPr lang="zh-CN" altLang="en-US" sz="1100" dirty="0"/>
          </a:p>
        </p:txBody>
      </p:sp>
      <p:sp>
        <p:nvSpPr>
          <p:cNvPr id="97" name="文本框 96">
            <a:extLst>
              <a:ext uri="{FF2B5EF4-FFF2-40B4-BE49-F238E27FC236}">
                <a16:creationId xmlns:a16="http://schemas.microsoft.com/office/drawing/2014/main" id="{EB29D910-D999-4520-B96B-963D21637D90}"/>
              </a:ext>
            </a:extLst>
          </p:cNvPr>
          <p:cNvSpPr txBox="1"/>
          <p:nvPr/>
        </p:nvSpPr>
        <p:spPr>
          <a:xfrm>
            <a:off x="6572682" y="2488760"/>
            <a:ext cx="16981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spc="300" dirty="0">
                <a:solidFill>
                  <a:schemeClr val="accent1"/>
                </a:solidFill>
                <a:latin typeface="+mn-ea"/>
              </a:rPr>
              <a:t>系统测试</a:t>
            </a:r>
          </a:p>
        </p:txBody>
      </p:sp>
      <p:sp>
        <p:nvSpPr>
          <p:cNvPr id="98" name="菱形 97">
            <a:extLst>
              <a:ext uri="{FF2B5EF4-FFF2-40B4-BE49-F238E27FC236}">
                <a16:creationId xmlns:a16="http://schemas.microsoft.com/office/drawing/2014/main" id="{942B3A30-EC27-4144-869C-30EF7652387B}"/>
              </a:ext>
            </a:extLst>
          </p:cNvPr>
          <p:cNvSpPr/>
          <p:nvPr/>
        </p:nvSpPr>
        <p:spPr>
          <a:xfrm>
            <a:off x="6016223" y="5026535"/>
            <a:ext cx="508754" cy="436270"/>
          </a:xfrm>
          <a:prstGeom prst="diamond">
            <a:avLst/>
          </a:pr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dirty="0"/>
              <a:t>20</a:t>
            </a:r>
            <a:endParaRPr lang="zh-CN" altLang="en-US" sz="1100" dirty="0"/>
          </a:p>
        </p:txBody>
      </p:sp>
      <p:sp>
        <p:nvSpPr>
          <p:cNvPr id="99" name="文本框 98">
            <a:extLst>
              <a:ext uri="{FF2B5EF4-FFF2-40B4-BE49-F238E27FC236}">
                <a16:creationId xmlns:a16="http://schemas.microsoft.com/office/drawing/2014/main" id="{486084F4-625A-4EE6-A8E8-38D347A82B67}"/>
              </a:ext>
            </a:extLst>
          </p:cNvPr>
          <p:cNvSpPr txBox="1"/>
          <p:nvPr/>
        </p:nvSpPr>
        <p:spPr>
          <a:xfrm>
            <a:off x="6591300" y="3177749"/>
            <a:ext cx="22206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pc="300" dirty="0">
                <a:solidFill>
                  <a:schemeClr val="accent1"/>
                </a:solidFill>
                <a:latin typeface="+mn-ea"/>
              </a:rPr>
              <a:t>Beta</a:t>
            </a:r>
            <a:r>
              <a:rPr lang="zh-CN" altLang="en-US" spc="300" dirty="0">
                <a:solidFill>
                  <a:schemeClr val="accent1"/>
                </a:solidFill>
                <a:latin typeface="+mn-ea"/>
              </a:rPr>
              <a:t>测试</a:t>
            </a:r>
            <a:endParaRPr lang="zh-CN" altLang="en-US" sz="1800" spc="300" dirty="0">
              <a:solidFill>
                <a:schemeClr val="accent1"/>
              </a:solidFill>
              <a:latin typeface="+mn-ea"/>
            </a:endParaRPr>
          </a:p>
        </p:txBody>
      </p:sp>
      <p:sp>
        <p:nvSpPr>
          <p:cNvPr id="100" name="菱形 99">
            <a:extLst>
              <a:ext uri="{FF2B5EF4-FFF2-40B4-BE49-F238E27FC236}">
                <a16:creationId xmlns:a16="http://schemas.microsoft.com/office/drawing/2014/main" id="{543B08F3-CA4F-49D9-AB7B-912C429CFDB4}"/>
              </a:ext>
            </a:extLst>
          </p:cNvPr>
          <p:cNvSpPr/>
          <p:nvPr/>
        </p:nvSpPr>
        <p:spPr>
          <a:xfrm>
            <a:off x="6031881" y="5627770"/>
            <a:ext cx="508754" cy="436270"/>
          </a:xfrm>
          <a:prstGeom prst="diamond">
            <a:avLst/>
          </a:pr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dirty="0"/>
              <a:t>21</a:t>
            </a:r>
            <a:endParaRPr lang="zh-CN" altLang="en-US" sz="1100" dirty="0"/>
          </a:p>
        </p:txBody>
      </p:sp>
      <p:sp>
        <p:nvSpPr>
          <p:cNvPr id="101" name="文本框 100">
            <a:extLst>
              <a:ext uri="{FF2B5EF4-FFF2-40B4-BE49-F238E27FC236}">
                <a16:creationId xmlns:a16="http://schemas.microsoft.com/office/drawing/2014/main" id="{23AE94DC-218D-4A5D-B835-777B695E5C5E}"/>
              </a:ext>
            </a:extLst>
          </p:cNvPr>
          <p:cNvSpPr txBox="1"/>
          <p:nvPr/>
        </p:nvSpPr>
        <p:spPr>
          <a:xfrm>
            <a:off x="3920182" y="5746886"/>
            <a:ext cx="15427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spc="300" dirty="0">
                <a:solidFill>
                  <a:schemeClr val="accent1"/>
                </a:solidFill>
                <a:latin typeface="+mn-ea"/>
              </a:rPr>
              <a:t>单元测试</a:t>
            </a:r>
          </a:p>
        </p:txBody>
      </p:sp>
      <p:sp>
        <p:nvSpPr>
          <p:cNvPr id="103" name="菱形 102">
            <a:extLst>
              <a:ext uri="{FF2B5EF4-FFF2-40B4-BE49-F238E27FC236}">
                <a16:creationId xmlns:a16="http://schemas.microsoft.com/office/drawing/2014/main" id="{4DB914E7-3187-45D1-8A0F-CDB310825A0D}"/>
              </a:ext>
            </a:extLst>
          </p:cNvPr>
          <p:cNvSpPr/>
          <p:nvPr/>
        </p:nvSpPr>
        <p:spPr>
          <a:xfrm>
            <a:off x="8284615" y="1832760"/>
            <a:ext cx="508754" cy="436270"/>
          </a:xfrm>
          <a:prstGeom prst="diamond">
            <a:avLst/>
          </a:pr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dirty="0"/>
              <a:t>22</a:t>
            </a:r>
            <a:endParaRPr lang="zh-CN" altLang="en-US" sz="1100" dirty="0"/>
          </a:p>
        </p:txBody>
      </p:sp>
      <p:sp>
        <p:nvSpPr>
          <p:cNvPr id="104" name="文本框 103">
            <a:extLst>
              <a:ext uri="{FF2B5EF4-FFF2-40B4-BE49-F238E27FC236}">
                <a16:creationId xmlns:a16="http://schemas.microsoft.com/office/drawing/2014/main" id="{4D80A796-CCFD-4136-9BC0-1289015FBF97}"/>
              </a:ext>
            </a:extLst>
          </p:cNvPr>
          <p:cNvSpPr txBox="1"/>
          <p:nvPr/>
        </p:nvSpPr>
        <p:spPr>
          <a:xfrm>
            <a:off x="8841074" y="1832760"/>
            <a:ext cx="19764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spc="300" dirty="0">
                <a:solidFill>
                  <a:schemeClr val="accent1"/>
                </a:solidFill>
                <a:latin typeface="+mn-ea"/>
              </a:rPr>
              <a:t>项目总结</a:t>
            </a:r>
          </a:p>
        </p:txBody>
      </p:sp>
      <p:sp>
        <p:nvSpPr>
          <p:cNvPr id="105" name="菱形 104">
            <a:extLst>
              <a:ext uri="{FF2B5EF4-FFF2-40B4-BE49-F238E27FC236}">
                <a16:creationId xmlns:a16="http://schemas.microsoft.com/office/drawing/2014/main" id="{8E788227-B2A2-48FE-B265-289EF20F1A6D}"/>
              </a:ext>
            </a:extLst>
          </p:cNvPr>
          <p:cNvSpPr/>
          <p:nvPr/>
        </p:nvSpPr>
        <p:spPr>
          <a:xfrm>
            <a:off x="8284615" y="2462025"/>
            <a:ext cx="508754" cy="436270"/>
          </a:xfrm>
          <a:prstGeom prst="diamond">
            <a:avLst/>
          </a:pr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dirty="0"/>
              <a:t>23</a:t>
            </a:r>
            <a:endParaRPr lang="zh-CN" altLang="en-US" sz="1100" dirty="0"/>
          </a:p>
        </p:txBody>
      </p:sp>
      <p:sp>
        <p:nvSpPr>
          <p:cNvPr id="106" name="文本框 105">
            <a:extLst>
              <a:ext uri="{FF2B5EF4-FFF2-40B4-BE49-F238E27FC236}">
                <a16:creationId xmlns:a16="http://schemas.microsoft.com/office/drawing/2014/main" id="{A0ECD5FF-0581-462C-8AD4-9FC5BF2E5B11}"/>
              </a:ext>
            </a:extLst>
          </p:cNvPr>
          <p:cNvSpPr txBox="1"/>
          <p:nvPr/>
        </p:nvSpPr>
        <p:spPr>
          <a:xfrm>
            <a:off x="8841074" y="2495494"/>
            <a:ext cx="19711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spc="300" dirty="0">
                <a:solidFill>
                  <a:schemeClr val="accent1"/>
                </a:solidFill>
                <a:latin typeface="+mn-ea"/>
              </a:rPr>
              <a:t>成员评价</a:t>
            </a:r>
          </a:p>
        </p:txBody>
      </p:sp>
      <p:sp>
        <p:nvSpPr>
          <p:cNvPr id="107" name="菱形 106">
            <a:extLst>
              <a:ext uri="{FF2B5EF4-FFF2-40B4-BE49-F238E27FC236}">
                <a16:creationId xmlns:a16="http://schemas.microsoft.com/office/drawing/2014/main" id="{EC77378D-C5D5-4CB2-8A52-79A2F47F9B93}"/>
              </a:ext>
            </a:extLst>
          </p:cNvPr>
          <p:cNvSpPr/>
          <p:nvPr/>
        </p:nvSpPr>
        <p:spPr>
          <a:xfrm>
            <a:off x="8279381" y="3091290"/>
            <a:ext cx="508754" cy="436270"/>
          </a:xfrm>
          <a:prstGeom prst="diamond">
            <a:avLst/>
          </a:pr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200" dirty="0"/>
              <a:t>24</a:t>
            </a:r>
            <a:endParaRPr lang="zh-CN" altLang="en-US" sz="1200" dirty="0"/>
          </a:p>
        </p:txBody>
      </p:sp>
      <p:sp>
        <p:nvSpPr>
          <p:cNvPr id="108" name="文本框 107">
            <a:extLst>
              <a:ext uri="{FF2B5EF4-FFF2-40B4-BE49-F238E27FC236}">
                <a16:creationId xmlns:a16="http://schemas.microsoft.com/office/drawing/2014/main" id="{6C97A716-E991-4DAB-9CE1-B3610953F04F}"/>
              </a:ext>
            </a:extLst>
          </p:cNvPr>
          <p:cNvSpPr txBox="1"/>
          <p:nvPr/>
        </p:nvSpPr>
        <p:spPr>
          <a:xfrm>
            <a:off x="8835840" y="3747555"/>
            <a:ext cx="15427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spc="300" dirty="0">
                <a:solidFill>
                  <a:schemeClr val="accent1"/>
                </a:solidFill>
                <a:latin typeface="+mn-ea"/>
              </a:rPr>
              <a:t>参考文献</a:t>
            </a:r>
          </a:p>
        </p:txBody>
      </p:sp>
      <p:sp>
        <p:nvSpPr>
          <p:cNvPr id="109" name="菱形 108">
            <a:extLst>
              <a:ext uri="{FF2B5EF4-FFF2-40B4-BE49-F238E27FC236}">
                <a16:creationId xmlns:a16="http://schemas.microsoft.com/office/drawing/2014/main" id="{AC947754-6C2A-4ABF-A997-380F87C03FAE}"/>
              </a:ext>
            </a:extLst>
          </p:cNvPr>
          <p:cNvSpPr/>
          <p:nvPr/>
        </p:nvSpPr>
        <p:spPr>
          <a:xfrm>
            <a:off x="8279381" y="3725055"/>
            <a:ext cx="508754" cy="436270"/>
          </a:xfrm>
          <a:prstGeom prst="diamond">
            <a:avLst/>
          </a:pr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dirty="0"/>
              <a:t>25</a:t>
            </a:r>
            <a:endParaRPr lang="zh-CN" altLang="en-US" sz="1100" dirty="0"/>
          </a:p>
        </p:txBody>
      </p:sp>
      <p:sp>
        <p:nvSpPr>
          <p:cNvPr id="115" name="文本框 114">
            <a:extLst>
              <a:ext uri="{FF2B5EF4-FFF2-40B4-BE49-F238E27FC236}">
                <a16:creationId xmlns:a16="http://schemas.microsoft.com/office/drawing/2014/main" id="{4F9E4BD2-225A-4AEB-84CC-B65E8347A342}"/>
              </a:ext>
            </a:extLst>
          </p:cNvPr>
          <p:cNvSpPr txBox="1"/>
          <p:nvPr/>
        </p:nvSpPr>
        <p:spPr>
          <a:xfrm>
            <a:off x="8835840" y="3159984"/>
            <a:ext cx="28501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spc="300" dirty="0">
                <a:solidFill>
                  <a:schemeClr val="accent1"/>
                </a:solidFill>
                <a:latin typeface="+mn-ea"/>
              </a:rPr>
              <a:t>配置管理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zh-CN" altLang="en-US" dirty="0"/>
              <a:t>需求获取方式</a:t>
            </a:r>
          </a:p>
        </p:txBody>
      </p:sp>
      <p:pic>
        <p:nvPicPr>
          <p:cNvPr id="28" name="Picture 4">
            <a:extLst>
              <a:ext uri="{FF2B5EF4-FFF2-40B4-BE49-F238E27FC236}">
                <a16:creationId xmlns:a16="http://schemas.microsoft.com/office/drawing/2014/main" id="{4C6AF5F1-B683-4FE4-B30D-BDAE53010C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80234" y="5680829"/>
            <a:ext cx="759333" cy="726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6" name="表格 7">
            <a:extLst>
              <a:ext uri="{FF2B5EF4-FFF2-40B4-BE49-F238E27FC236}">
                <a16:creationId xmlns:a16="http://schemas.microsoft.com/office/drawing/2014/main" id="{3E7F71C2-C6D2-4DCD-A433-EAE6D7D4D930}"/>
              </a:ext>
            </a:extLst>
          </p:cNvPr>
          <p:cNvGraphicFramePr>
            <a:graphicFrameLocks noGrp="1"/>
          </p:cNvGraphicFramePr>
          <p:nvPr/>
        </p:nvGraphicFramePr>
        <p:xfrm>
          <a:off x="1021466" y="1253970"/>
          <a:ext cx="9898069" cy="43500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57961">
                  <a:extLst>
                    <a:ext uri="{9D8B030D-6E8A-4147-A177-3AD203B41FA5}">
                      <a16:colId xmlns:a16="http://schemas.microsoft.com/office/drawing/2014/main" val="3293857969"/>
                    </a:ext>
                  </a:extLst>
                </a:gridCol>
                <a:gridCol w="1406142">
                  <a:extLst>
                    <a:ext uri="{9D8B030D-6E8A-4147-A177-3AD203B41FA5}">
                      <a16:colId xmlns:a16="http://schemas.microsoft.com/office/drawing/2014/main" val="3345720252"/>
                    </a:ext>
                  </a:extLst>
                </a:gridCol>
                <a:gridCol w="1642369">
                  <a:extLst>
                    <a:ext uri="{9D8B030D-6E8A-4147-A177-3AD203B41FA5}">
                      <a16:colId xmlns:a16="http://schemas.microsoft.com/office/drawing/2014/main" val="2101821234"/>
                    </a:ext>
                  </a:extLst>
                </a:gridCol>
                <a:gridCol w="1704512">
                  <a:extLst>
                    <a:ext uri="{9D8B030D-6E8A-4147-A177-3AD203B41FA5}">
                      <a16:colId xmlns:a16="http://schemas.microsoft.com/office/drawing/2014/main" val="2529197966"/>
                    </a:ext>
                  </a:extLst>
                </a:gridCol>
                <a:gridCol w="3187085">
                  <a:extLst>
                    <a:ext uri="{9D8B030D-6E8A-4147-A177-3AD203B41FA5}">
                      <a16:colId xmlns:a16="http://schemas.microsoft.com/office/drawing/2014/main" val="3836004549"/>
                    </a:ext>
                  </a:extLst>
                </a:gridCol>
              </a:tblGrid>
              <a:tr h="435006">
                <a:tc rowSpan="2"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方式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作用时间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zh-CN" altLang="en-US" dirty="0"/>
                        <a:t>作用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0436504"/>
                  </a:ext>
                </a:extLst>
              </a:tr>
              <a:tr h="435006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zh-CN" altLang="en-US" dirty="0"/>
                        <a:t>      短期              中期               长期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7452823"/>
                  </a:ext>
                </a:extLst>
              </a:tr>
              <a:tr h="870012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需求问卷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获取用户关于功能和非功能需求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5435618"/>
                  </a:ext>
                </a:extLst>
              </a:tr>
              <a:tr h="870012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代表用户访谈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✔</a:t>
                      </a:r>
                    </a:p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获取代表用户关于功能实现的需求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1899633"/>
                  </a:ext>
                </a:extLst>
              </a:tr>
              <a:tr h="870012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界面反馈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✔</a:t>
                      </a:r>
                    </a:p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获取用户关于界面样式的需求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719387"/>
                  </a:ext>
                </a:extLst>
              </a:tr>
              <a:tr h="870012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其他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41551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56875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zh-CN" altLang="en-US" dirty="0"/>
              <a:t>用户需求调查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90B37FEE-57A4-4F2A-9DCE-448AFA4227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929" y="961890"/>
            <a:ext cx="3011318" cy="519126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66093B95-7EB3-435F-8375-9972C8E365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0727" y="735732"/>
            <a:ext cx="2922286" cy="4868897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B006FACB-7658-4704-86D5-7020495511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6582" y="202024"/>
            <a:ext cx="3353524" cy="3226975"/>
          </a:xfrm>
          <a:prstGeom prst="rect">
            <a:avLst/>
          </a:prstGeom>
        </p:spPr>
      </p:pic>
      <p:pic>
        <p:nvPicPr>
          <p:cNvPr id="28" name="Picture 4">
            <a:extLst>
              <a:ext uri="{FF2B5EF4-FFF2-40B4-BE49-F238E27FC236}">
                <a16:creationId xmlns:a16="http://schemas.microsoft.com/office/drawing/2014/main" id="{4C6AF5F1-B683-4FE4-B30D-BDAE53010C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80234" y="5680829"/>
            <a:ext cx="759333" cy="726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3B2AE471-1907-4267-A84E-04BA40E28A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90428" y="3428999"/>
            <a:ext cx="2758204" cy="337984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zh-CN" altLang="en-US" dirty="0"/>
              <a:t>问卷调查结果</a:t>
            </a:r>
          </a:p>
        </p:txBody>
      </p:sp>
      <p:pic>
        <p:nvPicPr>
          <p:cNvPr id="39" name="Picture 4">
            <a:extLst>
              <a:ext uri="{FF2B5EF4-FFF2-40B4-BE49-F238E27FC236}">
                <a16:creationId xmlns:a16="http://schemas.microsoft.com/office/drawing/2014/main" id="{DE3B5CC2-AC5C-4E66-A2A9-A043DA8965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9722" y="5734618"/>
            <a:ext cx="759333" cy="726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C1BC93ED-3559-4912-A927-84C07ACDA3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5964" y="1535846"/>
            <a:ext cx="3463668" cy="213148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37A215B-FCF5-448C-8154-47568FFBCF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395" y="1566498"/>
            <a:ext cx="3700079" cy="211105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6ECD100-8986-4910-AA6B-C59D7C5261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4698" y="1566498"/>
            <a:ext cx="2687554" cy="195735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CE5E281-89A9-48C9-BAC2-EFE69D7CF2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62336" y="2028629"/>
            <a:ext cx="10107436" cy="2800741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EE0A4B33-642E-46AC-85A2-6C67F2FF3F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80012" y="2069849"/>
            <a:ext cx="9983593" cy="3277057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455B8460-872D-4620-8B44-291E40F9112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74938" y="2133327"/>
            <a:ext cx="10155067" cy="2314898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C1DC170D-F522-4874-98AB-B5A97E3427E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41124" y="601073"/>
            <a:ext cx="10317015" cy="235300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zh-CN" altLang="en-US" dirty="0"/>
              <a:t>问卷调查结果</a:t>
            </a:r>
          </a:p>
        </p:txBody>
      </p:sp>
      <p:pic>
        <p:nvPicPr>
          <p:cNvPr id="39" name="Picture 4">
            <a:extLst>
              <a:ext uri="{FF2B5EF4-FFF2-40B4-BE49-F238E27FC236}">
                <a16:creationId xmlns:a16="http://schemas.microsoft.com/office/drawing/2014/main" id="{DE3B5CC2-AC5C-4E66-A2A9-A043DA8965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9722" y="5734618"/>
            <a:ext cx="759333" cy="726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CE5E281-89A9-48C9-BAC2-EFE69D7CF2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706" y="1273581"/>
            <a:ext cx="5486400" cy="152026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EE0A4B33-642E-46AC-85A2-6C67F2FF3F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6124" y="1432985"/>
            <a:ext cx="4867948" cy="1597877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455B8460-872D-4620-8B44-291E40F911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6706" y="3268964"/>
            <a:ext cx="5702468" cy="1299906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C1DC170D-F522-4874-98AB-B5A97E3427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839" y="5029898"/>
            <a:ext cx="5634735" cy="128511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9210C88D-E173-4F1E-B377-534D238258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43809" y="3504005"/>
            <a:ext cx="5135246" cy="1202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202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zh-CN" altLang="en-US" dirty="0"/>
              <a:t>问卷调查结果</a:t>
            </a:r>
          </a:p>
        </p:txBody>
      </p:sp>
      <p:pic>
        <p:nvPicPr>
          <p:cNvPr id="39" name="Picture 4">
            <a:extLst>
              <a:ext uri="{FF2B5EF4-FFF2-40B4-BE49-F238E27FC236}">
                <a16:creationId xmlns:a16="http://schemas.microsoft.com/office/drawing/2014/main" id="{DE3B5CC2-AC5C-4E66-A2A9-A043DA8965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9722" y="5734618"/>
            <a:ext cx="759333" cy="726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7AC2A36-6D85-44F7-BC61-796D3C64AF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5329" y="1032912"/>
            <a:ext cx="8271247" cy="5049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662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zh-CN" altLang="en-US" dirty="0"/>
              <a:t>明确用户类型及代表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5D1F3D82-9F49-4059-8C09-9F85498779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3339" y="5714448"/>
            <a:ext cx="759333" cy="726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7" name="表格 7">
            <a:extLst>
              <a:ext uri="{FF2B5EF4-FFF2-40B4-BE49-F238E27FC236}">
                <a16:creationId xmlns:a16="http://schemas.microsoft.com/office/drawing/2014/main" id="{A105B8CB-9C1F-4C61-AE14-AE165BCFAC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696474"/>
              </p:ext>
            </p:extLst>
          </p:nvPr>
        </p:nvGraphicFramePr>
        <p:xfrm>
          <a:off x="1193104" y="1199058"/>
          <a:ext cx="9397956" cy="49397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37964">
                  <a:extLst>
                    <a:ext uri="{9D8B030D-6E8A-4147-A177-3AD203B41FA5}">
                      <a16:colId xmlns:a16="http://schemas.microsoft.com/office/drawing/2014/main" val="1529361648"/>
                    </a:ext>
                  </a:extLst>
                </a:gridCol>
                <a:gridCol w="7159992">
                  <a:extLst>
                    <a:ext uri="{9D8B030D-6E8A-4147-A177-3AD203B41FA5}">
                      <a16:colId xmlns:a16="http://schemas.microsoft.com/office/drawing/2014/main" val="3688008341"/>
                    </a:ext>
                  </a:extLst>
                </a:gridCol>
              </a:tblGrid>
              <a:tr h="705679">
                <a:tc>
                  <a:txBody>
                    <a:bodyPr/>
                    <a:lstStyle/>
                    <a:p>
                      <a:r>
                        <a:rPr lang="zh-CN" altLang="en-US" dirty="0"/>
                        <a:t>需求分析</a:t>
                      </a:r>
                    </a:p>
                  </a:txBody>
                  <a:tcPr>
                    <a:lnT w="381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描述</a:t>
                      </a:r>
                    </a:p>
                  </a:txBody>
                  <a:tcPr>
                    <a:lnT w="38100" cmpd="sng">
                      <a:noFill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833513833"/>
                  </a:ext>
                </a:extLst>
              </a:tr>
              <a:tr h="705679">
                <a:tc>
                  <a:txBody>
                    <a:bodyPr/>
                    <a:lstStyle/>
                    <a:p>
                      <a:r>
                        <a:rPr lang="zh-CN" altLang="en-US" dirty="0"/>
                        <a:t>用户类别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学生；老师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4222710"/>
                  </a:ext>
                </a:extLst>
              </a:tr>
              <a:tr h="705679">
                <a:tc>
                  <a:txBody>
                    <a:bodyPr/>
                    <a:lstStyle/>
                    <a:p>
                      <a:r>
                        <a:rPr lang="zh-CN" altLang="en-US" dirty="0"/>
                        <a:t>用户代表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城市学院学生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2726321"/>
                  </a:ext>
                </a:extLst>
              </a:tr>
              <a:tr h="705679">
                <a:tc>
                  <a:txBody>
                    <a:bodyPr/>
                    <a:lstStyle/>
                    <a:p>
                      <a:r>
                        <a:rPr lang="zh-CN" altLang="en-US" dirty="0"/>
                        <a:t>用户特点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有刷题的自主能动性，有通过定量练习来掌握相应知识的需求；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0176951"/>
                  </a:ext>
                </a:extLst>
              </a:tr>
              <a:tr h="705679">
                <a:tc>
                  <a:txBody>
                    <a:bodyPr/>
                    <a:lstStyle/>
                    <a:p>
                      <a:r>
                        <a:rPr lang="zh-CN" altLang="en-US" dirty="0"/>
                        <a:t>界面原型接受度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整体接受，部分页面需要更美观友好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1133304"/>
                  </a:ext>
                </a:extLst>
              </a:tr>
              <a:tr h="705679">
                <a:tc>
                  <a:txBody>
                    <a:bodyPr/>
                    <a:lstStyle/>
                    <a:p>
                      <a:r>
                        <a:rPr lang="zh-CN" altLang="en-US" dirty="0"/>
                        <a:t>界面原型改进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改进部分显示缺陷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2984057"/>
                  </a:ext>
                </a:extLst>
              </a:tr>
              <a:tr h="705679">
                <a:tc>
                  <a:txBody>
                    <a:bodyPr/>
                    <a:lstStyle/>
                    <a:p>
                      <a:r>
                        <a:rPr lang="zh-CN" altLang="en-US" dirty="0"/>
                        <a:t>需求功能改进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增添上传试卷，下载等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92354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12622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占位符 15"/>
          <p:cNvSpPr>
            <a:spLocks noGrp="1"/>
          </p:cNvSpPr>
          <p:nvPr>
            <p:ph type="body" sz="quarter" idx="10"/>
          </p:nvPr>
        </p:nvSpPr>
        <p:spPr>
          <a:xfrm>
            <a:off x="5749751" y="1718058"/>
            <a:ext cx="692498" cy="747897"/>
          </a:xfrm>
          <a:custGeom>
            <a:avLst/>
            <a:gdLst>
              <a:gd name="connsiteX0" fmla="*/ 0 w 65"/>
              <a:gd name="connsiteY0" fmla="*/ 0 h 276999"/>
              <a:gd name="connsiteX1" fmla="*/ 65 w 65"/>
              <a:gd name="connsiteY1" fmla="*/ 0 h 276999"/>
              <a:gd name="connsiteX2" fmla="*/ 65 w 65"/>
              <a:gd name="connsiteY2" fmla="*/ 276999 h 276999"/>
              <a:gd name="connsiteX3" fmla="*/ 0 w 65"/>
              <a:gd name="connsiteY3" fmla="*/ 276999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" h="276999">
                <a:moveTo>
                  <a:pt x="0" y="0"/>
                </a:moveTo>
                <a:lnTo>
                  <a:pt x="65" y="0"/>
                </a:lnTo>
                <a:lnTo>
                  <a:pt x="65" y="276999"/>
                </a:lnTo>
                <a:lnTo>
                  <a:pt x="0" y="276999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altLang="zh-CN"/>
              <a:t>04</a:t>
            </a:r>
            <a:endParaRPr lang="zh-CN" altLang="en-US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1"/>
          </p:nvPr>
        </p:nvSpPr>
        <p:spPr>
          <a:custGeom>
            <a:avLst/>
            <a:gdLst>
              <a:gd name="connsiteX0" fmla="*/ 0 w 2059940"/>
              <a:gd name="connsiteY0" fmla="*/ 0 h 276999"/>
              <a:gd name="connsiteX1" fmla="*/ 2059940 w 2059940"/>
              <a:gd name="connsiteY1" fmla="*/ 0 h 276999"/>
              <a:gd name="connsiteX2" fmla="*/ 2059940 w 2059940"/>
              <a:gd name="connsiteY2" fmla="*/ 276999 h 276999"/>
              <a:gd name="connsiteX3" fmla="*/ 0 w 2059940"/>
              <a:gd name="connsiteY3" fmla="*/ 276999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59940" h="276999">
                <a:moveTo>
                  <a:pt x="0" y="0"/>
                </a:moveTo>
                <a:lnTo>
                  <a:pt x="2059940" y="0"/>
                </a:lnTo>
                <a:lnTo>
                  <a:pt x="2059940" y="276999"/>
                </a:lnTo>
                <a:lnTo>
                  <a:pt x="0" y="276999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altLang="zh-CN" dirty="0"/>
              <a:t>Part 5</a:t>
            </a:r>
            <a:endParaRPr lang="zh-CN" altLang="en-US" dirty="0"/>
          </a:p>
        </p:txBody>
      </p:sp>
      <p:sp>
        <p:nvSpPr>
          <p:cNvPr id="19" name="文本占位符 18"/>
          <p:cNvSpPr>
            <a:spLocks noGrp="1"/>
          </p:cNvSpPr>
          <p:nvPr>
            <p:ph type="body" sz="quarter" idx="12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sz="5400" spc="300" dirty="0">
                <a:solidFill>
                  <a:schemeClr val="accent1"/>
                </a:solidFill>
                <a:latin typeface="+mj-ea"/>
                <a:ea typeface="+mj-ea"/>
              </a:rPr>
              <a:t>界面原型</a:t>
            </a:r>
          </a:p>
        </p:txBody>
      </p:sp>
      <p:sp>
        <p:nvSpPr>
          <p:cNvPr id="7" name="椭圆 6"/>
          <p:cNvSpPr/>
          <p:nvPr/>
        </p:nvSpPr>
        <p:spPr>
          <a:xfrm>
            <a:off x="6385321" y="5459540"/>
            <a:ext cx="100012" cy="100012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5932885" y="5459540"/>
            <a:ext cx="100012" cy="1000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6159103" y="5459540"/>
            <a:ext cx="100012" cy="1000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5706667" y="5459540"/>
            <a:ext cx="100012" cy="1000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25C3857A-40B3-472F-AC06-798F5A2724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2828" y="5647212"/>
            <a:ext cx="759333" cy="726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63447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zh-CN" altLang="en-US" dirty="0"/>
              <a:t>界面原型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5D1F3D82-9F49-4059-8C09-9F85498779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3339" y="5714448"/>
            <a:ext cx="759333" cy="726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725A4FC-91C1-4312-9766-9621C3B5D8A5}"/>
              </a:ext>
            </a:extLst>
          </p:cNvPr>
          <p:cNvSpPr txBox="1"/>
          <p:nvPr/>
        </p:nvSpPr>
        <p:spPr>
          <a:xfrm>
            <a:off x="788103" y="1872734"/>
            <a:ext cx="466725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界面原型管理员端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41F558D-BA81-49BF-A4DA-307A07948E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1093" y="1709497"/>
            <a:ext cx="4401164" cy="343900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8EF51B9-A1D0-46D5-96BE-F5C0BC86FC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4024" y="1320258"/>
            <a:ext cx="8930381" cy="4537969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74FEBCC7-2C77-4203-BC9F-AAC0F96D22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07068" y="1152430"/>
            <a:ext cx="7977863" cy="5114618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63AEC4F7-4DFC-40B2-95BF-DC4AD3A460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39903" y="1709497"/>
            <a:ext cx="7844495" cy="4267278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930D8315-8C97-4610-BBBC-5C41780FC7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19039" y="1152430"/>
            <a:ext cx="7665892" cy="4834612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DF9336D0-7E75-4437-AF79-2A999BA4839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72534" y="1524668"/>
            <a:ext cx="8493842" cy="4537969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D76E46AD-9F99-445B-9EB6-5FFF2CBAE87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27932" y="1217170"/>
            <a:ext cx="7665892" cy="4889390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D915155B-7800-420F-A829-4EF0C2EAC7E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83828" y="1655176"/>
            <a:ext cx="7263491" cy="4353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296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zh-CN" altLang="en-US" dirty="0"/>
              <a:t>界面原型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5D1F3D82-9F49-4059-8C09-9F85498779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3339" y="5714448"/>
            <a:ext cx="759333" cy="726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725A4FC-91C1-4312-9766-9621C3B5D8A5}"/>
              </a:ext>
            </a:extLst>
          </p:cNvPr>
          <p:cNvSpPr txBox="1"/>
          <p:nvPr/>
        </p:nvSpPr>
        <p:spPr>
          <a:xfrm>
            <a:off x="788103" y="1872734"/>
            <a:ext cx="466725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界面原型学生端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7E183FB-AA46-4CAB-9A55-2B31DD15C2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2705" y="1900024"/>
            <a:ext cx="6906589" cy="305795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AA43C16-BE5F-48FD-BBCD-54493384FE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0707" y="1633287"/>
            <a:ext cx="4010585" cy="3591426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F5FD2C1E-BDB0-43C7-B808-948A832D38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73321" y="1192327"/>
            <a:ext cx="7475973" cy="4885555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1510B963-AAEC-456F-AA3F-0D6E57D0EE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76925" y="1447630"/>
            <a:ext cx="9051479" cy="4630252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A5052D21-5A00-4891-BA08-4264077DEED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95475" y="1192327"/>
            <a:ext cx="7543170" cy="4955965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77554DA1-484D-48E1-80A7-5A8CF84F2E1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73321" y="1322353"/>
            <a:ext cx="7007247" cy="4572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60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占位符 15"/>
          <p:cNvSpPr>
            <a:spLocks noGrp="1"/>
          </p:cNvSpPr>
          <p:nvPr>
            <p:ph type="body" sz="quarter" idx="10"/>
          </p:nvPr>
        </p:nvSpPr>
        <p:spPr>
          <a:xfrm>
            <a:off x="5749751" y="1718058"/>
            <a:ext cx="692498" cy="747897"/>
          </a:xfrm>
          <a:custGeom>
            <a:avLst/>
            <a:gdLst>
              <a:gd name="connsiteX0" fmla="*/ 0 w 65"/>
              <a:gd name="connsiteY0" fmla="*/ 0 h 276999"/>
              <a:gd name="connsiteX1" fmla="*/ 65 w 65"/>
              <a:gd name="connsiteY1" fmla="*/ 0 h 276999"/>
              <a:gd name="connsiteX2" fmla="*/ 65 w 65"/>
              <a:gd name="connsiteY2" fmla="*/ 276999 h 276999"/>
              <a:gd name="connsiteX3" fmla="*/ 0 w 65"/>
              <a:gd name="connsiteY3" fmla="*/ 276999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" h="276999">
                <a:moveTo>
                  <a:pt x="0" y="0"/>
                </a:moveTo>
                <a:lnTo>
                  <a:pt x="65" y="0"/>
                </a:lnTo>
                <a:lnTo>
                  <a:pt x="65" y="276999"/>
                </a:lnTo>
                <a:lnTo>
                  <a:pt x="0" y="276999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altLang="zh-CN"/>
              <a:t>04</a:t>
            </a:r>
            <a:endParaRPr lang="zh-CN" altLang="en-US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1"/>
          </p:nvPr>
        </p:nvSpPr>
        <p:spPr>
          <a:custGeom>
            <a:avLst/>
            <a:gdLst>
              <a:gd name="connsiteX0" fmla="*/ 0 w 2059940"/>
              <a:gd name="connsiteY0" fmla="*/ 0 h 276999"/>
              <a:gd name="connsiteX1" fmla="*/ 2059940 w 2059940"/>
              <a:gd name="connsiteY1" fmla="*/ 0 h 276999"/>
              <a:gd name="connsiteX2" fmla="*/ 2059940 w 2059940"/>
              <a:gd name="connsiteY2" fmla="*/ 276999 h 276999"/>
              <a:gd name="connsiteX3" fmla="*/ 0 w 2059940"/>
              <a:gd name="connsiteY3" fmla="*/ 276999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59940" h="276999">
                <a:moveTo>
                  <a:pt x="0" y="0"/>
                </a:moveTo>
                <a:lnTo>
                  <a:pt x="2059940" y="0"/>
                </a:lnTo>
                <a:lnTo>
                  <a:pt x="2059940" y="276999"/>
                </a:lnTo>
                <a:lnTo>
                  <a:pt x="0" y="276999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altLang="zh-CN" dirty="0"/>
              <a:t>Part 6</a:t>
            </a:r>
            <a:endParaRPr lang="zh-CN" altLang="en-US" dirty="0"/>
          </a:p>
        </p:txBody>
      </p:sp>
      <p:sp>
        <p:nvSpPr>
          <p:cNvPr id="19" name="文本占位符 18"/>
          <p:cNvSpPr>
            <a:spLocks noGrp="1"/>
          </p:cNvSpPr>
          <p:nvPr>
            <p:ph type="body" sz="quarter" idx="12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sz="5400" spc="300" dirty="0">
                <a:solidFill>
                  <a:schemeClr val="accent1"/>
                </a:solidFill>
                <a:latin typeface="+mj-ea"/>
                <a:ea typeface="+mj-ea"/>
              </a:rPr>
              <a:t>用户确认</a:t>
            </a:r>
          </a:p>
        </p:txBody>
      </p:sp>
      <p:sp>
        <p:nvSpPr>
          <p:cNvPr id="7" name="椭圆 6"/>
          <p:cNvSpPr/>
          <p:nvPr/>
        </p:nvSpPr>
        <p:spPr>
          <a:xfrm>
            <a:off x="6385321" y="5459540"/>
            <a:ext cx="100012" cy="100012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5932885" y="5459540"/>
            <a:ext cx="100012" cy="1000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6159103" y="5459540"/>
            <a:ext cx="100012" cy="1000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5706667" y="5459540"/>
            <a:ext cx="100012" cy="1000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25C3857A-40B3-472F-AC06-798F5A2724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2828" y="5647212"/>
            <a:ext cx="759333" cy="726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91218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占位符 15"/>
          <p:cNvSpPr>
            <a:spLocks noGrp="1"/>
          </p:cNvSpPr>
          <p:nvPr>
            <p:ph type="body" sz="quarter" idx="10"/>
          </p:nvPr>
        </p:nvSpPr>
        <p:spPr>
          <a:xfrm>
            <a:off x="5749751" y="1718058"/>
            <a:ext cx="692498" cy="747897"/>
          </a:xfrm>
          <a:custGeom>
            <a:avLst/>
            <a:gdLst>
              <a:gd name="connsiteX0" fmla="*/ 0 w 65"/>
              <a:gd name="connsiteY0" fmla="*/ 0 h 276999"/>
              <a:gd name="connsiteX1" fmla="*/ 65 w 65"/>
              <a:gd name="connsiteY1" fmla="*/ 0 h 276999"/>
              <a:gd name="connsiteX2" fmla="*/ 65 w 65"/>
              <a:gd name="connsiteY2" fmla="*/ 276999 h 276999"/>
              <a:gd name="connsiteX3" fmla="*/ 0 w 65"/>
              <a:gd name="connsiteY3" fmla="*/ 276999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" h="276999">
                <a:moveTo>
                  <a:pt x="0" y="0"/>
                </a:moveTo>
                <a:lnTo>
                  <a:pt x="65" y="0"/>
                </a:lnTo>
                <a:lnTo>
                  <a:pt x="65" y="276999"/>
                </a:lnTo>
                <a:lnTo>
                  <a:pt x="0" y="276999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altLang="zh-CN"/>
              <a:t>02</a:t>
            </a:r>
            <a:endParaRPr lang="zh-CN" altLang="en-US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1"/>
          </p:nvPr>
        </p:nvSpPr>
        <p:spPr>
          <a:custGeom>
            <a:avLst/>
            <a:gdLst>
              <a:gd name="connsiteX0" fmla="*/ 0 w 2059940"/>
              <a:gd name="connsiteY0" fmla="*/ 0 h 276999"/>
              <a:gd name="connsiteX1" fmla="*/ 2059940 w 2059940"/>
              <a:gd name="connsiteY1" fmla="*/ 0 h 276999"/>
              <a:gd name="connsiteX2" fmla="*/ 2059940 w 2059940"/>
              <a:gd name="connsiteY2" fmla="*/ 276999 h 276999"/>
              <a:gd name="connsiteX3" fmla="*/ 0 w 2059940"/>
              <a:gd name="connsiteY3" fmla="*/ 276999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59940" h="276999">
                <a:moveTo>
                  <a:pt x="0" y="0"/>
                </a:moveTo>
                <a:lnTo>
                  <a:pt x="2059940" y="0"/>
                </a:lnTo>
                <a:lnTo>
                  <a:pt x="2059940" y="276999"/>
                </a:lnTo>
                <a:lnTo>
                  <a:pt x="0" y="276999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altLang="zh-CN" dirty="0"/>
              <a:t>Part 1</a:t>
            </a:r>
            <a:endParaRPr lang="zh-CN" altLang="en-US" dirty="0"/>
          </a:p>
        </p:txBody>
      </p:sp>
      <p:sp>
        <p:nvSpPr>
          <p:cNvPr id="19" name="文本占位符 18"/>
          <p:cNvSpPr>
            <a:spLocks noGrp="1"/>
          </p:cNvSpPr>
          <p:nvPr>
            <p:ph type="body" sz="quarter" idx="12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sz="5400" spc="300" dirty="0">
                <a:solidFill>
                  <a:schemeClr val="accent1"/>
                </a:solidFill>
                <a:latin typeface="+mj-ea"/>
                <a:ea typeface="+mj-ea"/>
              </a:rPr>
              <a:t>项目说明</a:t>
            </a:r>
          </a:p>
        </p:txBody>
      </p:sp>
      <p:sp>
        <p:nvSpPr>
          <p:cNvPr id="7" name="椭圆 6"/>
          <p:cNvSpPr/>
          <p:nvPr/>
        </p:nvSpPr>
        <p:spPr>
          <a:xfrm>
            <a:off x="5932885" y="5459540"/>
            <a:ext cx="100012" cy="100012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5706667" y="5459540"/>
            <a:ext cx="100012" cy="1000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6159103" y="5459540"/>
            <a:ext cx="100012" cy="1000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6385321" y="5459540"/>
            <a:ext cx="100012" cy="1000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7B71605F-0744-4EB3-A12E-D80692DF50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2827" y="5727895"/>
            <a:ext cx="759333" cy="726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zh-CN" altLang="en-US" dirty="0"/>
              <a:t>访谈与界面确认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FF84937-46FF-4718-9EB1-8205AF52D6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9247" y="364724"/>
            <a:ext cx="4692355" cy="612855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AF28E62-B4B7-4F06-B46A-B656A898B9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2828" y="5674106"/>
            <a:ext cx="759333" cy="726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B32DCD9-7639-48D2-A5A9-5A8B4B8921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398" y="1626528"/>
            <a:ext cx="6386924" cy="1083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841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zh-CN" altLang="en-US" dirty="0"/>
              <a:t>调查反馈及改进</a:t>
            </a:r>
          </a:p>
        </p:txBody>
      </p:sp>
      <p:pic>
        <p:nvPicPr>
          <p:cNvPr id="39" name="Picture 4">
            <a:extLst>
              <a:ext uri="{FF2B5EF4-FFF2-40B4-BE49-F238E27FC236}">
                <a16:creationId xmlns:a16="http://schemas.microsoft.com/office/drawing/2014/main" id="{DE3B5CC2-AC5C-4E66-A2A9-A043DA8965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9722" y="5734618"/>
            <a:ext cx="759333" cy="726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" name="表格 2">
            <a:extLst>
              <a:ext uri="{FF2B5EF4-FFF2-40B4-BE49-F238E27FC236}">
                <a16:creationId xmlns:a16="http://schemas.microsoft.com/office/drawing/2014/main" id="{77B5BCF8-E916-4C12-969F-26F86B6D54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214041"/>
              </p:ext>
            </p:extLst>
          </p:nvPr>
        </p:nvGraphicFramePr>
        <p:xfrm>
          <a:off x="1739042" y="1147443"/>
          <a:ext cx="8017522" cy="22892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7006">
                  <a:extLst>
                    <a:ext uri="{9D8B030D-6E8A-4147-A177-3AD203B41FA5}">
                      <a16:colId xmlns:a16="http://schemas.microsoft.com/office/drawing/2014/main" val="1210545847"/>
                    </a:ext>
                  </a:extLst>
                </a:gridCol>
                <a:gridCol w="5870516">
                  <a:extLst>
                    <a:ext uri="{9D8B030D-6E8A-4147-A177-3AD203B41FA5}">
                      <a16:colId xmlns:a16="http://schemas.microsoft.com/office/drawing/2014/main" val="1700839872"/>
                    </a:ext>
                  </a:extLst>
                </a:gridCol>
              </a:tblGrid>
              <a:tr h="572323">
                <a:tc>
                  <a:txBody>
                    <a:bodyPr/>
                    <a:lstStyle/>
                    <a:p>
                      <a:r>
                        <a:rPr lang="zh-CN" altLang="en-US" dirty="0"/>
                        <a:t>问题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改进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093015"/>
                  </a:ext>
                </a:extLst>
              </a:tr>
              <a:tr h="572323">
                <a:tc>
                  <a:txBody>
                    <a:bodyPr/>
                    <a:lstStyle/>
                    <a:p>
                      <a:r>
                        <a:rPr lang="zh-CN" altLang="en-US" dirty="0"/>
                        <a:t>界面优化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部分按钮，界面模块分布改进优化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3268645"/>
                  </a:ext>
                </a:extLst>
              </a:tr>
              <a:tr h="572323">
                <a:tc>
                  <a:txBody>
                    <a:bodyPr/>
                    <a:lstStyle/>
                    <a:p>
                      <a:r>
                        <a:rPr lang="zh-CN" altLang="en-US" dirty="0"/>
                        <a:t>增加错题本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用户端首页改进错题模块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0448150"/>
                  </a:ext>
                </a:extLst>
              </a:tr>
              <a:tr h="572323">
                <a:tc>
                  <a:txBody>
                    <a:bodyPr/>
                    <a:lstStyle/>
                    <a:p>
                      <a:r>
                        <a:rPr lang="zh-CN" altLang="en-US" dirty="0"/>
                        <a:t>其他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545637"/>
                  </a:ext>
                </a:extLst>
              </a:tr>
            </a:tbl>
          </a:graphicData>
        </a:graphic>
      </p:graphicFrame>
      <p:pic>
        <p:nvPicPr>
          <p:cNvPr id="5" name="图片 4">
            <a:extLst>
              <a:ext uri="{FF2B5EF4-FFF2-40B4-BE49-F238E27FC236}">
                <a16:creationId xmlns:a16="http://schemas.microsoft.com/office/drawing/2014/main" id="{707DB62D-24E3-4E22-893C-8751E86AF28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3975" y="3832970"/>
            <a:ext cx="4431104" cy="13219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CB0235D-705C-443E-A114-1AE58DCC59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1551" y="3436735"/>
            <a:ext cx="5730681" cy="2205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519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占位符 15"/>
          <p:cNvSpPr>
            <a:spLocks noGrp="1"/>
          </p:cNvSpPr>
          <p:nvPr>
            <p:ph type="body" sz="quarter" idx="10"/>
          </p:nvPr>
        </p:nvSpPr>
        <p:spPr>
          <a:xfrm>
            <a:off x="5749751" y="1718058"/>
            <a:ext cx="692498" cy="747897"/>
          </a:xfrm>
          <a:custGeom>
            <a:avLst/>
            <a:gdLst>
              <a:gd name="connsiteX0" fmla="*/ 0 w 65"/>
              <a:gd name="connsiteY0" fmla="*/ 0 h 276999"/>
              <a:gd name="connsiteX1" fmla="*/ 65 w 65"/>
              <a:gd name="connsiteY1" fmla="*/ 0 h 276999"/>
              <a:gd name="connsiteX2" fmla="*/ 65 w 65"/>
              <a:gd name="connsiteY2" fmla="*/ 276999 h 276999"/>
              <a:gd name="connsiteX3" fmla="*/ 0 w 65"/>
              <a:gd name="connsiteY3" fmla="*/ 276999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" h="276999">
                <a:moveTo>
                  <a:pt x="0" y="0"/>
                </a:moveTo>
                <a:lnTo>
                  <a:pt x="65" y="0"/>
                </a:lnTo>
                <a:lnTo>
                  <a:pt x="65" y="276999"/>
                </a:lnTo>
                <a:lnTo>
                  <a:pt x="0" y="276999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altLang="zh-CN"/>
              <a:t>02</a:t>
            </a:r>
            <a:endParaRPr lang="zh-CN" altLang="en-US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1"/>
          </p:nvPr>
        </p:nvSpPr>
        <p:spPr>
          <a:custGeom>
            <a:avLst/>
            <a:gdLst>
              <a:gd name="connsiteX0" fmla="*/ 0 w 2059940"/>
              <a:gd name="connsiteY0" fmla="*/ 0 h 276999"/>
              <a:gd name="connsiteX1" fmla="*/ 2059940 w 2059940"/>
              <a:gd name="connsiteY1" fmla="*/ 0 h 276999"/>
              <a:gd name="connsiteX2" fmla="*/ 2059940 w 2059940"/>
              <a:gd name="connsiteY2" fmla="*/ 276999 h 276999"/>
              <a:gd name="connsiteX3" fmla="*/ 0 w 2059940"/>
              <a:gd name="connsiteY3" fmla="*/ 276999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59940" h="276999">
                <a:moveTo>
                  <a:pt x="0" y="0"/>
                </a:moveTo>
                <a:lnTo>
                  <a:pt x="2059940" y="0"/>
                </a:lnTo>
                <a:lnTo>
                  <a:pt x="2059940" y="276999"/>
                </a:lnTo>
                <a:lnTo>
                  <a:pt x="0" y="276999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altLang="zh-CN" dirty="0"/>
              <a:t>Part 7</a:t>
            </a:r>
            <a:endParaRPr lang="zh-CN" altLang="en-US" dirty="0"/>
          </a:p>
        </p:txBody>
      </p:sp>
      <p:sp>
        <p:nvSpPr>
          <p:cNvPr id="19" name="文本占位符 18"/>
          <p:cNvSpPr>
            <a:spLocks noGrp="1"/>
          </p:cNvSpPr>
          <p:nvPr>
            <p:ph type="body" sz="quarter" idx="12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zh-CN" sz="5400" spc="300" dirty="0">
                <a:solidFill>
                  <a:schemeClr val="accent1"/>
                </a:solidFill>
                <a:latin typeface="+mj-lt"/>
                <a:ea typeface="+mj-ea"/>
              </a:rPr>
              <a:t>SRS</a:t>
            </a:r>
            <a:r>
              <a:rPr lang="zh-CN" altLang="en-US" spc="300" dirty="0">
                <a:latin typeface="+mj-lt"/>
              </a:rPr>
              <a:t>报告</a:t>
            </a:r>
            <a:endParaRPr lang="zh-CN" altLang="en-US" sz="5400" spc="300" dirty="0">
              <a:solidFill>
                <a:schemeClr val="accent1"/>
              </a:solidFill>
              <a:latin typeface="+mj-lt"/>
              <a:ea typeface="+mj-ea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5932885" y="5459540"/>
            <a:ext cx="100012" cy="100012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5706667" y="5459540"/>
            <a:ext cx="100012" cy="1000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6159103" y="5459540"/>
            <a:ext cx="100012" cy="1000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6385321" y="5459540"/>
            <a:ext cx="100012" cy="1000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7B71605F-0744-4EB3-A12E-D80692DF50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2827" y="5727895"/>
            <a:ext cx="759333" cy="726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53608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2837E-22B2-4375-A5C9-FBBE7FE53D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1467" y="590952"/>
            <a:ext cx="1950334" cy="441960"/>
          </a:xfrm>
        </p:spPr>
        <p:txBody>
          <a:bodyPr/>
          <a:lstStyle/>
          <a:p>
            <a:r>
              <a:rPr lang="en-US" altLang="zh-CN" dirty="0"/>
              <a:t>SRS</a:t>
            </a:r>
            <a:r>
              <a:rPr lang="zh-CN" altLang="en-US" dirty="0"/>
              <a:t>报告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B57831E-FDC3-49E7-9743-A28D07F8B6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466" y="1247776"/>
            <a:ext cx="10488031" cy="470829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EF7A21D-740D-4938-BC58-56B2601FFA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6001" y="1390650"/>
            <a:ext cx="9820959" cy="4219574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001EC5B0-2B4F-40AC-97D1-A9664C4833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330" y="1379014"/>
            <a:ext cx="10782300" cy="4445819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77629D69-A3C5-47F6-9A2E-E6FF38E4EE7A}"/>
              </a:ext>
            </a:extLst>
          </p:cNvPr>
          <p:cNvSpPr txBox="1"/>
          <p:nvPr/>
        </p:nvSpPr>
        <p:spPr>
          <a:xfrm>
            <a:off x="4448175" y="5764144"/>
            <a:ext cx="33147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详细请见文档</a:t>
            </a:r>
            <a:r>
              <a:rPr lang="en-US" altLang="zh-CN" dirty="0"/>
              <a:t>SE2021-G003-</a:t>
            </a:r>
            <a:r>
              <a:rPr lang="zh-CN" altLang="en-US" dirty="0"/>
              <a:t>需求说明报告</a:t>
            </a:r>
            <a:r>
              <a:rPr lang="en-US" altLang="zh-CN" dirty="0"/>
              <a:t>1.0.doc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97432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zh-CN" altLang="en-US" dirty="0"/>
              <a:t>功能需求</a:t>
            </a:r>
          </a:p>
        </p:txBody>
      </p:sp>
      <p:pic>
        <p:nvPicPr>
          <p:cNvPr id="39" name="Picture 4">
            <a:extLst>
              <a:ext uri="{FF2B5EF4-FFF2-40B4-BE49-F238E27FC236}">
                <a16:creationId xmlns:a16="http://schemas.microsoft.com/office/drawing/2014/main" id="{DE3B5CC2-AC5C-4E66-A2A9-A043DA8965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9722" y="5734618"/>
            <a:ext cx="759333" cy="726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" name="表格 2">
            <a:extLst>
              <a:ext uri="{FF2B5EF4-FFF2-40B4-BE49-F238E27FC236}">
                <a16:creationId xmlns:a16="http://schemas.microsoft.com/office/drawing/2014/main" id="{77B5BCF8-E916-4C12-969F-26F86B6D54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1255742"/>
              </p:ext>
            </p:extLst>
          </p:nvPr>
        </p:nvGraphicFramePr>
        <p:xfrm>
          <a:off x="1233487" y="1075198"/>
          <a:ext cx="9725025" cy="47076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96412">
                  <a:extLst>
                    <a:ext uri="{9D8B030D-6E8A-4147-A177-3AD203B41FA5}">
                      <a16:colId xmlns:a16="http://schemas.microsoft.com/office/drawing/2014/main" val="1210545847"/>
                    </a:ext>
                  </a:extLst>
                </a:gridCol>
                <a:gridCol w="1157016">
                  <a:extLst>
                    <a:ext uri="{9D8B030D-6E8A-4147-A177-3AD203B41FA5}">
                      <a16:colId xmlns:a16="http://schemas.microsoft.com/office/drawing/2014/main" val="3251548728"/>
                    </a:ext>
                  </a:extLst>
                </a:gridCol>
                <a:gridCol w="6971597">
                  <a:extLst>
                    <a:ext uri="{9D8B030D-6E8A-4147-A177-3AD203B41FA5}">
                      <a16:colId xmlns:a16="http://schemas.microsoft.com/office/drawing/2014/main" val="1700839872"/>
                    </a:ext>
                  </a:extLst>
                </a:gridCol>
              </a:tblGrid>
              <a:tr h="314423">
                <a:tc gridSpan="2">
                  <a:txBody>
                    <a:bodyPr/>
                    <a:lstStyle/>
                    <a:p>
                      <a:r>
                        <a:rPr lang="zh-CN" altLang="en-US" dirty="0"/>
                        <a:t>功能需求（学生）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说明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093015"/>
                  </a:ext>
                </a:extLst>
              </a:tr>
              <a:tr h="225411">
                <a:tc rowSpan="3">
                  <a:txBody>
                    <a:bodyPr/>
                    <a:lstStyle/>
                    <a:p>
                      <a:r>
                        <a:rPr lang="zh-CN" altLang="en-US" sz="1400" dirty="0"/>
                        <a:t>登陆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登陆</a:t>
                      </a:r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r>
                        <a:rPr lang="en-US" altLang="zh-CN" sz="1400" dirty="0"/>
                        <a:t>1.</a:t>
                      </a:r>
                      <a:r>
                        <a:rPr lang="zh-CN" altLang="en-US" sz="1400" dirty="0"/>
                        <a:t>注册：学号，姓名，昵称，密码，邮箱，电话，专业，年级</a:t>
                      </a:r>
                      <a:endParaRPr lang="en-US" altLang="zh-CN" sz="1400" dirty="0"/>
                    </a:p>
                    <a:p>
                      <a:r>
                        <a:rPr lang="en-US" altLang="zh-CN" sz="1400" dirty="0"/>
                        <a:t>2.</a:t>
                      </a:r>
                      <a:r>
                        <a:rPr lang="zh-CN" altLang="en-US" sz="1400" dirty="0"/>
                        <a:t>重置：输错信息清空表单</a:t>
                      </a:r>
                      <a:endParaRPr lang="en-US" altLang="zh-CN" sz="1400" dirty="0"/>
                    </a:p>
                    <a:p>
                      <a:r>
                        <a:rPr lang="en-US" altLang="zh-CN" sz="1400" dirty="0"/>
                        <a:t>3.</a:t>
                      </a:r>
                      <a:r>
                        <a:rPr lang="zh-CN" altLang="en-US" sz="1400" dirty="0"/>
                        <a:t>登陆：学生验证登陆</a:t>
                      </a:r>
                      <a:endParaRPr lang="en-US" altLang="zh-CN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3268645"/>
                  </a:ext>
                </a:extLst>
              </a:tr>
              <a:tr h="215886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重置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313910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注册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595133"/>
                  </a:ext>
                </a:extLst>
              </a:tr>
              <a:tr h="365238">
                <a:tc rowSpan="2">
                  <a:txBody>
                    <a:bodyPr/>
                    <a:lstStyle/>
                    <a:p>
                      <a:r>
                        <a:rPr lang="zh-CN" altLang="en-US" sz="1400" dirty="0"/>
                        <a:t>个人信息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/>
                        <a:t>个人中心</a:t>
                      </a:r>
                      <a:endParaRPr lang="zh-CN" altLang="en-US" sz="1400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1.</a:t>
                      </a:r>
                      <a:r>
                        <a:rPr lang="zh-CN" alt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个人信息展示：姓名，用户名，手机号，邮箱，年级，专业</a:t>
                      </a:r>
                      <a:endParaRPr lang="en-US" altLang="zh-CN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2.</a:t>
                      </a:r>
                      <a:r>
                        <a:rPr lang="zh-CN" alt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选择科目：选择要学习的科目（选择科目后才能开始学习）</a:t>
                      </a:r>
                      <a:endParaRPr lang="en-US" altLang="zh-CN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3.</a:t>
                      </a:r>
                      <a:r>
                        <a:rPr lang="zh-CN" alt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修改个人信息：昵称，邮箱，电话号码，专业</a:t>
                      </a:r>
                      <a:endParaRPr lang="en-US" altLang="zh-CN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4.</a:t>
                      </a:r>
                      <a:r>
                        <a:rPr lang="zh-CN" alt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修改密码：新旧密码确认，重置</a:t>
                      </a:r>
                      <a:endParaRPr lang="en-US" altLang="zh-CN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3.</a:t>
                      </a:r>
                      <a:r>
                        <a:rPr lang="zh-CN" alt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退出：登出当前用户</a:t>
                      </a:r>
                      <a:endParaRPr lang="en-US" altLang="zh-CN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0448150"/>
                  </a:ext>
                </a:extLst>
              </a:tr>
              <a:tr h="365238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选择科目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1476830"/>
                  </a:ext>
                </a:extLst>
              </a:tr>
              <a:tr h="186700">
                <a:tc gridSpan="2">
                  <a:txBody>
                    <a:bodyPr/>
                    <a:lstStyle/>
                    <a:p>
                      <a:r>
                        <a:rPr lang="zh-CN" altLang="en-US" sz="1400" dirty="0"/>
                        <a:t>试卷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1.</a:t>
                      </a:r>
                      <a:r>
                        <a:rPr lang="zh-CN" alt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试卷信息展示：编号，试卷名，学科，创建时间，试卷来源</a:t>
                      </a:r>
                      <a:endParaRPr lang="en-US" altLang="zh-CN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2.</a:t>
                      </a:r>
                      <a:r>
                        <a:rPr lang="zh-CN" alt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试卷记录下载：点击下载试卷，下载到本地</a:t>
                      </a:r>
                      <a:endParaRPr lang="en-US" altLang="zh-CN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3.</a:t>
                      </a:r>
                      <a:r>
                        <a:rPr lang="zh-CN" alt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试卷信息条件搜索：根据学科</a:t>
                      </a:r>
                      <a:endParaRPr lang="en-US" altLang="zh-CN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4367546"/>
                  </a:ext>
                </a:extLst>
              </a:tr>
              <a:tr h="296402">
                <a:tc rowSpan="2">
                  <a:txBody>
                    <a:bodyPr/>
                    <a:lstStyle/>
                    <a:p>
                      <a:r>
                        <a:rPr lang="zh-CN" altLang="en-US" sz="1400" dirty="0"/>
                        <a:t>习题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/>
                        <a:t>单选题</a:t>
                      </a:r>
                      <a:endParaRPr lang="zh-CN" alt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1.</a:t>
                      </a:r>
                      <a:r>
                        <a:rPr lang="zh-CN" alt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题目查询：根据学科查询特定题目</a:t>
                      </a:r>
                      <a:endParaRPr lang="en-US" altLang="zh-CN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2.</a:t>
                      </a:r>
                      <a:r>
                        <a:rPr lang="zh-CN" alt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单选题目信息展示：学科，题目，编号，难度，学科</a:t>
                      </a:r>
                      <a:endParaRPr lang="en-US" altLang="zh-CN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3.</a:t>
                      </a:r>
                      <a:r>
                        <a:rPr lang="zh-CN" alt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单选题做题：查看题目信息，选择选项后提交，提交后显示答题结果</a:t>
                      </a:r>
                      <a:endParaRPr lang="en-US" altLang="zh-CN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4.</a:t>
                      </a:r>
                      <a:r>
                        <a:rPr lang="zh-CN" alt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主观题信息展示：暂只提供答案及题面信息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7782268"/>
                  </a:ext>
                </a:extLst>
              </a:tr>
              <a:tr h="29640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主观题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7297549"/>
                  </a:ext>
                </a:extLst>
              </a:tr>
              <a:tr h="592803">
                <a:tc gridSpan="2">
                  <a:txBody>
                    <a:bodyPr/>
                    <a:lstStyle/>
                    <a:p>
                      <a:r>
                        <a:rPr lang="zh-CN" altLang="en-US" sz="1400" dirty="0"/>
                        <a:t>消息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消息展示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81232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09538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zh-CN" altLang="en-US" dirty="0"/>
              <a:t>功能需求</a:t>
            </a:r>
          </a:p>
        </p:txBody>
      </p:sp>
      <p:pic>
        <p:nvPicPr>
          <p:cNvPr id="39" name="Picture 4">
            <a:extLst>
              <a:ext uri="{FF2B5EF4-FFF2-40B4-BE49-F238E27FC236}">
                <a16:creationId xmlns:a16="http://schemas.microsoft.com/office/drawing/2014/main" id="{DE3B5CC2-AC5C-4E66-A2A9-A043DA8965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9722" y="5734618"/>
            <a:ext cx="759333" cy="726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" name="表格 2">
            <a:extLst>
              <a:ext uri="{FF2B5EF4-FFF2-40B4-BE49-F238E27FC236}">
                <a16:creationId xmlns:a16="http://schemas.microsoft.com/office/drawing/2014/main" id="{77B5BCF8-E916-4C12-969F-26F86B6D54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642076"/>
              </p:ext>
            </p:extLst>
          </p:nvPr>
        </p:nvGraphicFramePr>
        <p:xfrm>
          <a:off x="1294697" y="961404"/>
          <a:ext cx="9725025" cy="55000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96412">
                  <a:extLst>
                    <a:ext uri="{9D8B030D-6E8A-4147-A177-3AD203B41FA5}">
                      <a16:colId xmlns:a16="http://schemas.microsoft.com/office/drawing/2014/main" val="1210545847"/>
                    </a:ext>
                  </a:extLst>
                </a:gridCol>
                <a:gridCol w="1256634">
                  <a:extLst>
                    <a:ext uri="{9D8B030D-6E8A-4147-A177-3AD203B41FA5}">
                      <a16:colId xmlns:a16="http://schemas.microsoft.com/office/drawing/2014/main" val="3251548728"/>
                    </a:ext>
                  </a:extLst>
                </a:gridCol>
                <a:gridCol w="6871979">
                  <a:extLst>
                    <a:ext uri="{9D8B030D-6E8A-4147-A177-3AD203B41FA5}">
                      <a16:colId xmlns:a16="http://schemas.microsoft.com/office/drawing/2014/main" val="1700839872"/>
                    </a:ext>
                  </a:extLst>
                </a:gridCol>
              </a:tblGrid>
              <a:tr h="314423">
                <a:tc gridSpan="2">
                  <a:txBody>
                    <a:bodyPr/>
                    <a:lstStyle/>
                    <a:p>
                      <a:r>
                        <a:rPr lang="zh-CN" altLang="en-US" dirty="0"/>
                        <a:t>功能需求（管理员）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说明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093015"/>
                  </a:ext>
                </a:extLst>
              </a:tr>
              <a:tr h="647520">
                <a:tc rowSpan="2">
                  <a:txBody>
                    <a:bodyPr/>
                    <a:lstStyle/>
                    <a:p>
                      <a:r>
                        <a:rPr lang="zh-CN" altLang="en-US" sz="1400" dirty="0"/>
                        <a:t>用户管理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学生管理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US" altLang="zh-CN" sz="1400" dirty="0"/>
                        <a:t>1.</a:t>
                      </a:r>
                      <a:r>
                        <a:rPr lang="zh-CN" altLang="en-US" sz="1400" dirty="0"/>
                        <a:t>学生信息分页展示：学生编号，学号，姓名，昵称，邮箱，手机号码，学院，年级</a:t>
                      </a:r>
                      <a:endParaRPr lang="en-US" altLang="zh-CN" sz="1400" dirty="0"/>
                    </a:p>
                    <a:p>
                      <a:r>
                        <a:rPr lang="en-US" altLang="zh-CN" sz="1400" dirty="0"/>
                        <a:t>2.</a:t>
                      </a:r>
                      <a:r>
                        <a:rPr lang="zh-CN" altLang="en-US" sz="1400" dirty="0"/>
                        <a:t> 学生信息条件搜索：根据姓名和年级</a:t>
                      </a:r>
                      <a:endParaRPr lang="en-US" altLang="zh-CN" sz="1400" dirty="0"/>
                    </a:p>
                    <a:p>
                      <a:r>
                        <a:rPr lang="en-US" altLang="zh-CN" sz="1400" dirty="0"/>
                        <a:t>3.</a:t>
                      </a:r>
                      <a:r>
                        <a:rPr lang="zh-CN" altLang="en-US" sz="1400" dirty="0"/>
                        <a:t>学生记录新增：学号，姓名，昵称，手机号码，邮箱，学院，年级</a:t>
                      </a:r>
                      <a:endParaRPr lang="en-US" altLang="zh-CN" sz="1400" dirty="0"/>
                    </a:p>
                    <a:p>
                      <a:r>
                        <a:rPr lang="en-US" altLang="zh-CN" sz="1400" dirty="0"/>
                        <a:t>4.</a:t>
                      </a:r>
                      <a:r>
                        <a:rPr lang="zh-CN" altLang="en-US" sz="1400" dirty="0"/>
                        <a:t>学生信息修改编辑：昵称，手机号码，邮箱，学院</a:t>
                      </a:r>
                      <a:endParaRPr lang="en-US" altLang="zh-CN" sz="1400" dirty="0"/>
                    </a:p>
                    <a:p>
                      <a:r>
                        <a:rPr lang="en-US" altLang="zh-CN" sz="1400" dirty="0"/>
                        <a:t>5.</a:t>
                      </a:r>
                      <a:r>
                        <a:rPr lang="zh-CN" altLang="en-US" sz="1400" dirty="0"/>
                        <a:t>教师信息分页展示：权限，编号，姓名，电话，邮箱，登陆账号</a:t>
                      </a:r>
                      <a:endParaRPr lang="en-US" altLang="zh-CN" sz="1400" dirty="0"/>
                    </a:p>
                    <a:p>
                      <a:r>
                        <a:rPr lang="en-US" altLang="zh-CN" sz="1400" dirty="0"/>
                        <a:t>6.</a:t>
                      </a:r>
                      <a:r>
                        <a:rPr lang="zh-CN" altLang="en-US" sz="1400" dirty="0"/>
                        <a:t>教师信息条件搜索：根据姓名</a:t>
                      </a:r>
                      <a:endParaRPr lang="en-US" altLang="zh-CN" sz="1400" dirty="0"/>
                    </a:p>
                    <a:p>
                      <a:r>
                        <a:rPr lang="en-US" altLang="zh-CN" sz="1400" dirty="0"/>
                        <a:t>7.</a:t>
                      </a:r>
                      <a:r>
                        <a:rPr lang="zh-CN" altLang="en-US" sz="1400" dirty="0"/>
                        <a:t>教师记录新增：登陆账号，姓名，邮箱，电话</a:t>
                      </a:r>
                      <a:endParaRPr lang="en-US" altLang="zh-CN" sz="1400" dirty="0"/>
                    </a:p>
                    <a:p>
                      <a:r>
                        <a:rPr lang="en-US" altLang="zh-CN" sz="1400" dirty="0"/>
                        <a:t>8.</a:t>
                      </a:r>
                      <a:r>
                        <a:rPr lang="zh-CN" altLang="en-US" sz="1400" dirty="0"/>
                        <a:t>教师信息修改编辑：姓名，邮箱，电话</a:t>
                      </a:r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3268645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教师管理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313910"/>
                  </a:ext>
                </a:extLst>
              </a:tr>
              <a:tr h="416099">
                <a:tc rowSpan="2">
                  <a:txBody>
                    <a:bodyPr/>
                    <a:lstStyle/>
                    <a:p>
                      <a:r>
                        <a:rPr lang="zh-CN" altLang="en-US" sz="1400" dirty="0"/>
                        <a:t>题目管理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单选题管理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1.</a:t>
                      </a:r>
                      <a:r>
                        <a:rPr lang="zh-CN" alt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单选题信息分页展示：序号，学科，难度，题干，选项，正确答案</a:t>
                      </a:r>
                      <a:endParaRPr lang="en-US" altLang="zh-CN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2.</a:t>
                      </a:r>
                      <a:r>
                        <a:rPr lang="zh-CN" alt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单选题信息条件搜索：根据学科</a:t>
                      </a:r>
                      <a:endParaRPr lang="en-US" altLang="zh-CN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3.</a:t>
                      </a:r>
                      <a:r>
                        <a:rPr lang="zh-CN" alt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单选题记录新增：学科，类型，题干，难度，选项，答案</a:t>
                      </a:r>
                      <a:endParaRPr lang="en-US" altLang="zh-CN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4.</a:t>
                      </a:r>
                      <a:r>
                        <a:rPr lang="zh-CN" alt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单选题信息修改：难度，选项，答案</a:t>
                      </a:r>
                      <a:endParaRPr lang="en-US" altLang="zh-CN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5.</a:t>
                      </a:r>
                      <a:r>
                        <a:rPr lang="zh-CN" alt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多选题信息分页展示：序号，学科，题干，参考答案</a:t>
                      </a:r>
                      <a:endParaRPr lang="en-US" altLang="zh-CN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6.</a:t>
                      </a:r>
                      <a:r>
                        <a:rPr lang="zh-CN" alt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多选题信息条件搜索：根据学科</a:t>
                      </a:r>
                      <a:endParaRPr lang="en-US" altLang="zh-CN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7.</a:t>
                      </a:r>
                      <a:r>
                        <a:rPr lang="zh-CN" alt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多选题记录新增：学科，类型，题干，难度，参考答案</a:t>
                      </a:r>
                      <a:endParaRPr lang="en-US" altLang="zh-CN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8.</a:t>
                      </a:r>
                      <a:r>
                        <a:rPr lang="zh-CN" alt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多选题信息修改：难度，参考答案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0448150"/>
                  </a:ext>
                </a:extLst>
              </a:tr>
              <a:tr h="67961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主观题管理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545637"/>
                  </a:ext>
                </a:extLst>
              </a:tr>
              <a:tr h="812260">
                <a:tc gridSpan="2">
                  <a:txBody>
                    <a:bodyPr/>
                    <a:lstStyle/>
                    <a:p>
                      <a:r>
                        <a:rPr lang="zh-CN" altLang="en-US" sz="1400" dirty="0"/>
                        <a:t>试卷管理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1.</a:t>
                      </a:r>
                      <a:r>
                        <a:rPr lang="zh-CN" alt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试卷信息分页展示：编号，试卷名，学科，年级，创建时间，试卷来源</a:t>
                      </a:r>
                      <a:endParaRPr lang="en-US" altLang="zh-CN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2.</a:t>
                      </a:r>
                      <a:r>
                        <a:rPr lang="zh-CN" alt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试卷记录新增：学科，试卷名，来源，年级，上传</a:t>
                      </a:r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pdf</a:t>
                      </a:r>
                      <a:r>
                        <a:rPr lang="zh-CN" alt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文件</a:t>
                      </a:r>
                      <a:endParaRPr lang="en-US" altLang="zh-CN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3.</a:t>
                      </a:r>
                      <a:r>
                        <a:rPr lang="zh-CN" alt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试卷信息条件搜索：根据学科</a:t>
                      </a:r>
                      <a:endParaRPr lang="en-US" altLang="zh-CN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4367546"/>
                  </a:ext>
                </a:extLst>
              </a:tr>
              <a:tr h="592803">
                <a:tc gridSpan="2">
                  <a:txBody>
                    <a:bodyPr/>
                    <a:lstStyle/>
                    <a:p>
                      <a:r>
                        <a:rPr lang="zh-CN" altLang="en-US" sz="1400" dirty="0"/>
                        <a:t>登陆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管理员账户登陆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77822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06549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zh-CN" altLang="en-US" dirty="0"/>
              <a:t>非功能需求</a:t>
            </a:r>
          </a:p>
        </p:txBody>
      </p:sp>
      <p:pic>
        <p:nvPicPr>
          <p:cNvPr id="39" name="Picture 4">
            <a:extLst>
              <a:ext uri="{FF2B5EF4-FFF2-40B4-BE49-F238E27FC236}">
                <a16:creationId xmlns:a16="http://schemas.microsoft.com/office/drawing/2014/main" id="{DE3B5CC2-AC5C-4E66-A2A9-A043DA8965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9722" y="5734618"/>
            <a:ext cx="759333" cy="726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" name="表格 2">
            <a:extLst>
              <a:ext uri="{FF2B5EF4-FFF2-40B4-BE49-F238E27FC236}">
                <a16:creationId xmlns:a16="http://schemas.microsoft.com/office/drawing/2014/main" id="{77B5BCF8-E916-4C12-969F-26F86B6D54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868748"/>
              </p:ext>
            </p:extLst>
          </p:nvPr>
        </p:nvGraphicFramePr>
        <p:xfrm>
          <a:off x="1739042" y="1147443"/>
          <a:ext cx="8643208" cy="328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14558">
                  <a:extLst>
                    <a:ext uri="{9D8B030D-6E8A-4147-A177-3AD203B41FA5}">
                      <a16:colId xmlns:a16="http://schemas.microsoft.com/office/drawing/2014/main" val="1210545847"/>
                    </a:ext>
                  </a:extLst>
                </a:gridCol>
                <a:gridCol w="6328650">
                  <a:extLst>
                    <a:ext uri="{9D8B030D-6E8A-4147-A177-3AD203B41FA5}">
                      <a16:colId xmlns:a16="http://schemas.microsoft.com/office/drawing/2014/main" val="1700839872"/>
                    </a:ext>
                  </a:extLst>
                </a:gridCol>
              </a:tblGrid>
              <a:tr h="656336">
                <a:tc>
                  <a:txBody>
                    <a:bodyPr/>
                    <a:lstStyle/>
                    <a:p>
                      <a:r>
                        <a:rPr lang="zh-CN" altLang="en-US" dirty="0"/>
                        <a:t>非功能需求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说明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093015"/>
                  </a:ext>
                </a:extLst>
              </a:tr>
              <a:tr h="656336">
                <a:tc>
                  <a:txBody>
                    <a:bodyPr/>
                    <a:lstStyle/>
                    <a:p>
                      <a:r>
                        <a:rPr lang="zh-CN" altLang="en-US" dirty="0"/>
                        <a:t>系统性能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按照系统测试的性能测试为基准（参见测试报告）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3268645"/>
                  </a:ext>
                </a:extLst>
              </a:tr>
              <a:tr h="656336">
                <a:tc>
                  <a:txBody>
                    <a:bodyPr/>
                    <a:lstStyle/>
                    <a:p>
                      <a:r>
                        <a:rPr lang="zh-CN" altLang="en-US" dirty="0"/>
                        <a:t>可靠性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按照系统测试的安全测试为基准（参见测试报告）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0448150"/>
                  </a:ext>
                </a:extLst>
              </a:tr>
              <a:tr h="656336">
                <a:tc>
                  <a:txBody>
                    <a:bodyPr/>
                    <a:lstStyle/>
                    <a:p>
                      <a:r>
                        <a:rPr lang="zh-CN" altLang="en-US" dirty="0"/>
                        <a:t>可维护性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G003</a:t>
                      </a:r>
                      <a:r>
                        <a:rPr lang="zh-CN" altLang="en-US" dirty="0"/>
                        <a:t>小组对本项目进行维护，可维护标准按照课程要求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545637"/>
                  </a:ext>
                </a:extLst>
              </a:tr>
              <a:tr h="656336">
                <a:tc>
                  <a:txBody>
                    <a:bodyPr/>
                    <a:lstStyle/>
                    <a:p>
                      <a:r>
                        <a:rPr lang="zh-CN" altLang="en-US" dirty="0"/>
                        <a:t>可扩充性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作为在线刷题平台，具有较宽广的扩充可能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69380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08051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占位符 15"/>
          <p:cNvSpPr>
            <a:spLocks noGrp="1"/>
          </p:cNvSpPr>
          <p:nvPr>
            <p:ph type="body" sz="quarter" idx="10"/>
          </p:nvPr>
        </p:nvSpPr>
        <p:spPr>
          <a:xfrm>
            <a:off x="5749751" y="1718058"/>
            <a:ext cx="692498" cy="747897"/>
          </a:xfrm>
          <a:custGeom>
            <a:avLst/>
            <a:gdLst>
              <a:gd name="connsiteX0" fmla="*/ 0 w 65"/>
              <a:gd name="connsiteY0" fmla="*/ 0 h 276999"/>
              <a:gd name="connsiteX1" fmla="*/ 65 w 65"/>
              <a:gd name="connsiteY1" fmla="*/ 0 h 276999"/>
              <a:gd name="connsiteX2" fmla="*/ 65 w 65"/>
              <a:gd name="connsiteY2" fmla="*/ 276999 h 276999"/>
              <a:gd name="connsiteX3" fmla="*/ 0 w 65"/>
              <a:gd name="connsiteY3" fmla="*/ 276999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" h="276999">
                <a:moveTo>
                  <a:pt x="0" y="0"/>
                </a:moveTo>
                <a:lnTo>
                  <a:pt x="65" y="0"/>
                </a:lnTo>
                <a:lnTo>
                  <a:pt x="65" y="276999"/>
                </a:lnTo>
                <a:lnTo>
                  <a:pt x="0" y="276999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altLang="zh-CN"/>
              <a:t>02</a:t>
            </a:r>
            <a:endParaRPr lang="zh-CN" altLang="en-US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1"/>
          </p:nvPr>
        </p:nvSpPr>
        <p:spPr>
          <a:custGeom>
            <a:avLst/>
            <a:gdLst>
              <a:gd name="connsiteX0" fmla="*/ 0 w 2059940"/>
              <a:gd name="connsiteY0" fmla="*/ 0 h 276999"/>
              <a:gd name="connsiteX1" fmla="*/ 2059940 w 2059940"/>
              <a:gd name="connsiteY1" fmla="*/ 0 h 276999"/>
              <a:gd name="connsiteX2" fmla="*/ 2059940 w 2059940"/>
              <a:gd name="connsiteY2" fmla="*/ 276999 h 276999"/>
              <a:gd name="connsiteX3" fmla="*/ 0 w 2059940"/>
              <a:gd name="connsiteY3" fmla="*/ 276999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59940" h="276999">
                <a:moveTo>
                  <a:pt x="0" y="0"/>
                </a:moveTo>
                <a:lnTo>
                  <a:pt x="2059940" y="0"/>
                </a:lnTo>
                <a:lnTo>
                  <a:pt x="2059940" y="276999"/>
                </a:lnTo>
                <a:lnTo>
                  <a:pt x="0" y="276999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altLang="zh-CN" dirty="0"/>
              <a:t>Part 8</a:t>
            </a:r>
            <a:endParaRPr lang="zh-CN" altLang="en-US" dirty="0"/>
          </a:p>
        </p:txBody>
      </p:sp>
      <p:sp>
        <p:nvSpPr>
          <p:cNvPr id="19" name="文本占位符 18"/>
          <p:cNvSpPr>
            <a:spLocks noGrp="1"/>
          </p:cNvSpPr>
          <p:nvPr>
            <p:ph type="body" sz="quarter" idx="12"/>
          </p:nvPr>
        </p:nvSpPr>
        <p:spPr>
          <a:xfrm>
            <a:off x="3358896" y="2801392"/>
            <a:ext cx="6032754" cy="1754326"/>
          </a:xfrm>
          <a:prstGeom prst="rect">
            <a:avLst/>
          </a:prstGeom>
        </p:spPr>
        <p:txBody>
          <a:bodyPr/>
          <a:lstStyle/>
          <a:p>
            <a:r>
              <a:rPr lang="zh-CN" altLang="en-US" sz="5400" spc="300" dirty="0">
                <a:solidFill>
                  <a:schemeClr val="accent1"/>
                </a:solidFill>
                <a:latin typeface="+mj-lt"/>
                <a:ea typeface="+mj-ea"/>
              </a:rPr>
              <a:t>数据字典和</a:t>
            </a:r>
            <a:r>
              <a:rPr lang="en-US" altLang="zh-CN" sz="5400" spc="300" dirty="0">
                <a:solidFill>
                  <a:schemeClr val="accent1"/>
                </a:solidFill>
                <a:latin typeface="+mj-lt"/>
                <a:ea typeface="+mj-ea"/>
              </a:rPr>
              <a:t>ER</a:t>
            </a:r>
            <a:r>
              <a:rPr lang="zh-CN" altLang="en-US" sz="5400" spc="300" dirty="0">
                <a:solidFill>
                  <a:schemeClr val="accent1"/>
                </a:solidFill>
                <a:latin typeface="+mj-lt"/>
                <a:ea typeface="+mj-ea"/>
              </a:rPr>
              <a:t>图</a:t>
            </a:r>
          </a:p>
        </p:txBody>
      </p:sp>
      <p:sp>
        <p:nvSpPr>
          <p:cNvPr id="7" name="椭圆 6"/>
          <p:cNvSpPr/>
          <p:nvPr/>
        </p:nvSpPr>
        <p:spPr>
          <a:xfrm>
            <a:off x="5932885" y="5459540"/>
            <a:ext cx="100012" cy="100012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5706667" y="5459540"/>
            <a:ext cx="100012" cy="1000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6159103" y="5459540"/>
            <a:ext cx="100012" cy="1000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6385321" y="5459540"/>
            <a:ext cx="100012" cy="1000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7B71605F-0744-4EB3-A12E-D80692DF50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2827" y="5727895"/>
            <a:ext cx="759333" cy="726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82264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4">
            <a:extLst>
              <a:ext uri="{FF2B5EF4-FFF2-40B4-BE49-F238E27FC236}">
                <a16:creationId xmlns:a16="http://schemas.microsoft.com/office/drawing/2014/main" id="{5D1FC7C3-AD6E-4FEB-B0B5-7DCFA215BE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6275" y="5734618"/>
            <a:ext cx="759333" cy="726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zh-CN" altLang="en-US" sz="2400" spc="300" dirty="0">
                <a:solidFill>
                  <a:schemeClr val="accent1"/>
                </a:solidFill>
                <a:latin typeface="+mj-ea"/>
                <a:ea typeface="+mj-ea"/>
              </a:rPr>
              <a:t>数据字典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9E17495-2D63-481A-86EB-BE069B9CE7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5658" y="693969"/>
            <a:ext cx="6572131" cy="5767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425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4">
            <a:extLst>
              <a:ext uri="{FF2B5EF4-FFF2-40B4-BE49-F238E27FC236}">
                <a16:creationId xmlns:a16="http://schemas.microsoft.com/office/drawing/2014/main" id="{5D1FC7C3-AD6E-4FEB-B0B5-7DCFA215BE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6275" y="5734618"/>
            <a:ext cx="759333" cy="726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19ECDA1-6374-4D92-84C4-73C0D33E76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332" y="0"/>
            <a:ext cx="7463335" cy="6858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ADB1940-491F-4024-B50A-B3E40DB1AB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5127" y="114300"/>
            <a:ext cx="6511097" cy="6858000"/>
          </a:xfrm>
          <a:prstGeom prst="rect">
            <a:avLst/>
          </a:prstGeom>
        </p:spPr>
      </p:pic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zh-CN" altLang="en-US" sz="2400" spc="300" dirty="0">
                <a:solidFill>
                  <a:schemeClr val="accent1"/>
                </a:solidFill>
                <a:latin typeface="+mj-ea"/>
                <a:ea typeface="+mj-ea"/>
              </a:rPr>
              <a:t>数据字典</a:t>
            </a:r>
          </a:p>
        </p:txBody>
      </p:sp>
    </p:spTree>
    <p:extLst>
      <p:ext uri="{BB962C8B-B14F-4D97-AF65-F5344CB8AC3E}">
        <p14:creationId xmlns:p14="http://schemas.microsoft.com/office/powerpoint/2010/main" val="1516288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zh-CN" altLang="en-US" dirty="0"/>
              <a:t>项目说明</a:t>
            </a:r>
          </a:p>
        </p:txBody>
      </p:sp>
      <p:pic>
        <p:nvPicPr>
          <p:cNvPr id="39" name="Picture 4">
            <a:extLst>
              <a:ext uri="{FF2B5EF4-FFF2-40B4-BE49-F238E27FC236}">
                <a16:creationId xmlns:a16="http://schemas.microsoft.com/office/drawing/2014/main" id="{DE3B5CC2-AC5C-4E66-A2A9-A043DA8965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9722" y="5734618"/>
            <a:ext cx="759333" cy="726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2BA04BD5-117B-47CB-B380-1FAD31729375}"/>
              </a:ext>
            </a:extLst>
          </p:cNvPr>
          <p:cNvSpPr txBox="1"/>
          <p:nvPr/>
        </p:nvSpPr>
        <p:spPr>
          <a:xfrm>
            <a:off x="1139732" y="2365182"/>
            <a:ext cx="3492708" cy="1144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300"/>
              </a:spcAft>
              <a:buClr>
                <a:srgbClr val="1B3868"/>
              </a:buClr>
            </a:pPr>
            <a:r>
              <a:rPr lang="zh-CN" altLang="en-US" sz="2400" kern="100" dirty="0">
                <a:solidFill>
                  <a:schemeClr val="accent2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基于</a:t>
            </a:r>
            <a:r>
              <a:rPr lang="en-US" altLang="zh-CN" sz="2400" kern="100" dirty="0">
                <a:solidFill>
                  <a:schemeClr val="accent2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Vue</a:t>
            </a:r>
            <a:r>
              <a:rPr lang="zh-CN" altLang="en-US" sz="2400" kern="100" dirty="0">
                <a:solidFill>
                  <a:schemeClr val="accent2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和</a:t>
            </a:r>
            <a:r>
              <a:rPr lang="en-US" altLang="zh-CN" sz="2400" kern="100" dirty="0" err="1">
                <a:solidFill>
                  <a:schemeClr val="accent2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Springboot</a:t>
            </a:r>
            <a:r>
              <a:rPr lang="zh-CN" altLang="en-US" sz="2400" kern="100" dirty="0">
                <a:solidFill>
                  <a:schemeClr val="accent2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的在线做题网站</a:t>
            </a:r>
            <a:endParaRPr lang="zh-CN" altLang="zh-CN" sz="2400" kern="100" dirty="0">
              <a:solidFill>
                <a:schemeClr val="accent2"/>
              </a:solidFill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A35C2C59-A565-45A0-96C3-6F7C9C8579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7556" y="2365182"/>
            <a:ext cx="2496887" cy="2390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A405643E-47B1-4DA8-9CF6-2F058D299645}"/>
              </a:ext>
            </a:extLst>
          </p:cNvPr>
          <p:cNvSpPr txBox="1"/>
          <p:nvPr/>
        </p:nvSpPr>
        <p:spPr>
          <a:xfrm>
            <a:off x="1907497" y="1814943"/>
            <a:ext cx="18700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kern="100" dirty="0">
                <a:solidFill>
                  <a:schemeClr val="accent2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项目性质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9D1BF1C-FD63-4DC6-A44D-46A4D2275047}"/>
              </a:ext>
            </a:extLst>
          </p:cNvPr>
          <p:cNvSpPr txBox="1"/>
          <p:nvPr/>
        </p:nvSpPr>
        <p:spPr>
          <a:xfrm>
            <a:off x="8414478" y="1814943"/>
            <a:ext cx="166016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kern="100" dirty="0">
                <a:solidFill>
                  <a:schemeClr val="accent2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项目名称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34432D8-CCEF-4BC6-B783-EC92DC8D1BDF}"/>
              </a:ext>
            </a:extLst>
          </p:cNvPr>
          <p:cNvSpPr txBox="1"/>
          <p:nvPr/>
        </p:nvSpPr>
        <p:spPr>
          <a:xfrm>
            <a:off x="8524478" y="2365182"/>
            <a:ext cx="28799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kern="100" dirty="0">
                <a:solidFill>
                  <a:schemeClr val="accent2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爱刷题</a:t>
            </a:r>
          </a:p>
        </p:txBody>
      </p:sp>
    </p:spTree>
    <p:extLst>
      <p:ext uri="{BB962C8B-B14F-4D97-AF65-F5344CB8AC3E}">
        <p14:creationId xmlns:p14="http://schemas.microsoft.com/office/powerpoint/2010/main" val="1899497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4">
            <a:extLst>
              <a:ext uri="{FF2B5EF4-FFF2-40B4-BE49-F238E27FC236}">
                <a16:creationId xmlns:a16="http://schemas.microsoft.com/office/drawing/2014/main" id="{5D1FC7C3-AD6E-4FEB-B0B5-7DCFA215BE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6275" y="5734618"/>
            <a:ext cx="759333" cy="726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zh-CN" altLang="en-US" sz="2400" spc="300" dirty="0">
                <a:solidFill>
                  <a:schemeClr val="accent1"/>
                </a:solidFill>
                <a:latin typeface="+mj-ea"/>
                <a:ea typeface="+mj-ea"/>
              </a:rPr>
              <a:t>数据字典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7D9F59E-BF85-4FB3-9F71-07DFA46F2E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0404" y="0"/>
            <a:ext cx="6651192" cy="68580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E8C5B23-1B29-49B4-9548-EF1096A19D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0195" y="1667093"/>
            <a:ext cx="6784166" cy="3523814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62589B73-56FF-4389-9A1C-148F2EFB4275}"/>
              </a:ext>
            </a:extLst>
          </p:cNvPr>
          <p:cNvSpPr txBox="1"/>
          <p:nvPr/>
        </p:nvSpPr>
        <p:spPr>
          <a:xfrm>
            <a:off x="411865" y="4501634"/>
            <a:ext cx="170268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详细请见数据字典</a:t>
            </a:r>
            <a:r>
              <a:rPr lang="en-US" altLang="zh-CN" dirty="0"/>
              <a:t>.docx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35282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4">
            <a:extLst>
              <a:ext uri="{FF2B5EF4-FFF2-40B4-BE49-F238E27FC236}">
                <a16:creationId xmlns:a16="http://schemas.microsoft.com/office/drawing/2014/main" id="{5D1FC7C3-AD6E-4FEB-B0B5-7DCFA215BE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6275" y="5734618"/>
            <a:ext cx="759333" cy="726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313170B-F691-454A-8F1F-49837F4D90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0368" y="745311"/>
            <a:ext cx="9630166" cy="5367378"/>
          </a:xfrm>
          <a:prstGeom prst="rect">
            <a:avLst/>
          </a:prstGeom>
        </p:spPr>
      </p:pic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zh-CN" sz="2400" spc="300" dirty="0">
                <a:solidFill>
                  <a:schemeClr val="accent1"/>
                </a:solidFill>
                <a:latin typeface="Arial Narrow" panose="020B0606020202030204" pitchFamily="34" charset="0"/>
              </a:rPr>
              <a:t>ER</a:t>
            </a:r>
            <a:r>
              <a:rPr lang="zh-CN" altLang="en-US" sz="2400" spc="300" dirty="0">
                <a:solidFill>
                  <a:schemeClr val="accent1"/>
                </a:solidFill>
                <a:latin typeface="+mj-ea"/>
                <a:ea typeface="+mj-ea"/>
              </a:rPr>
              <a:t>图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0A3BE91-62CD-4087-8812-5FCA730AB63C}"/>
              </a:ext>
            </a:extLst>
          </p:cNvPr>
          <p:cNvSpPr txBox="1"/>
          <p:nvPr/>
        </p:nvSpPr>
        <p:spPr>
          <a:xfrm>
            <a:off x="704850" y="5363757"/>
            <a:ext cx="29337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详细请见</a:t>
            </a:r>
            <a:r>
              <a:rPr lang="en-US" altLang="zh-CN" dirty="0" err="1"/>
              <a:t>ER.cdm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占位符 15"/>
          <p:cNvSpPr>
            <a:spLocks noGrp="1"/>
          </p:cNvSpPr>
          <p:nvPr>
            <p:ph type="body" sz="quarter" idx="10"/>
          </p:nvPr>
        </p:nvSpPr>
        <p:spPr>
          <a:xfrm>
            <a:off x="5749751" y="1718058"/>
            <a:ext cx="692498" cy="747897"/>
          </a:xfrm>
          <a:custGeom>
            <a:avLst/>
            <a:gdLst>
              <a:gd name="connsiteX0" fmla="*/ 0 w 65"/>
              <a:gd name="connsiteY0" fmla="*/ 0 h 276999"/>
              <a:gd name="connsiteX1" fmla="*/ 65 w 65"/>
              <a:gd name="connsiteY1" fmla="*/ 0 h 276999"/>
              <a:gd name="connsiteX2" fmla="*/ 65 w 65"/>
              <a:gd name="connsiteY2" fmla="*/ 276999 h 276999"/>
              <a:gd name="connsiteX3" fmla="*/ 0 w 65"/>
              <a:gd name="connsiteY3" fmla="*/ 276999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" h="276999">
                <a:moveTo>
                  <a:pt x="0" y="0"/>
                </a:moveTo>
                <a:lnTo>
                  <a:pt x="65" y="0"/>
                </a:lnTo>
                <a:lnTo>
                  <a:pt x="65" y="276999"/>
                </a:lnTo>
                <a:lnTo>
                  <a:pt x="0" y="276999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altLang="zh-CN"/>
              <a:t>02</a:t>
            </a:r>
            <a:endParaRPr lang="zh-CN" altLang="en-US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1"/>
          </p:nvPr>
        </p:nvSpPr>
        <p:spPr>
          <a:custGeom>
            <a:avLst/>
            <a:gdLst>
              <a:gd name="connsiteX0" fmla="*/ 0 w 2059940"/>
              <a:gd name="connsiteY0" fmla="*/ 0 h 276999"/>
              <a:gd name="connsiteX1" fmla="*/ 2059940 w 2059940"/>
              <a:gd name="connsiteY1" fmla="*/ 0 h 276999"/>
              <a:gd name="connsiteX2" fmla="*/ 2059940 w 2059940"/>
              <a:gd name="connsiteY2" fmla="*/ 276999 h 276999"/>
              <a:gd name="connsiteX3" fmla="*/ 0 w 2059940"/>
              <a:gd name="connsiteY3" fmla="*/ 276999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59940" h="276999">
                <a:moveTo>
                  <a:pt x="0" y="0"/>
                </a:moveTo>
                <a:lnTo>
                  <a:pt x="2059940" y="0"/>
                </a:lnTo>
                <a:lnTo>
                  <a:pt x="2059940" y="276999"/>
                </a:lnTo>
                <a:lnTo>
                  <a:pt x="0" y="276999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altLang="zh-CN" dirty="0"/>
              <a:t>Part 9</a:t>
            </a:r>
            <a:endParaRPr lang="zh-CN" altLang="en-US" dirty="0"/>
          </a:p>
        </p:txBody>
      </p:sp>
      <p:sp>
        <p:nvSpPr>
          <p:cNvPr id="19" name="文本占位符 18"/>
          <p:cNvSpPr>
            <a:spLocks noGrp="1"/>
          </p:cNvSpPr>
          <p:nvPr>
            <p:ph type="body" sz="quarter" idx="12"/>
          </p:nvPr>
        </p:nvSpPr>
        <p:spPr>
          <a:xfrm>
            <a:off x="3358896" y="2801392"/>
            <a:ext cx="6032754" cy="923330"/>
          </a:xfrm>
          <a:prstGeom prst="rect">
            <a:avLst/>
          </a:prstGeom>
        </p:spPr>
        <p:txBody>
          <a:bodyPr/>
          <a:lstStyle/>
          <a:p>
            <a:r>
              <a:rPr lang="zh-CN" altLang="en-US" sz="5400" spc="300" dirty="0">
                <a:solidFill>
                  <a:schemeClr val="accent1"/>
                </a:solidFill>
                <a:latin typeface="+mj-lt"/>
                <a:ea typeface="+mj-ea"/>
              </a:rPr>
              <a:t>总体设计</a:t>
            </a:r>
          </a:p>
        </p:txBody>
      </p:sp>
      <p:sp>
        <p:nvSpPr>
          <p:cNvPr id="7" name="椭圆 6"/>
          <p:cNvSpPr/>
          <p:nvPr/>
        </p:nvSpPr>
        <p:spPr>
          <a:xfrm>
            <a:off x="5932885" y="5459540"/>
            <a:ext cx="100012" cy="100012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5706667" y="5459540"/>
            <a:ext cx="100012" cy="1000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6159103" y="5459540"/>
            <a:ext cx="100012" cy="1000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6385321" y="5459540"/>
            <a:ext cx="100012" cy="1000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7B71605F-0744-4EB3-A12E-D80692DF50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2827" y="5727895"/>
            <a:ext cx="759333" cy="726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78065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zh-CN" altLang="en-US" sz="2400" spc="300" dirty="0">
                <a:solidFill>
                  <a:schemeClr val="accent1"/>
                </a:solidFill>
                <a:latin typeface="+mj-ea"/>
                <a:ea typeface="+mj-ea"/>
              </a:rPr>
              <a:t>系统架构</a:t>
            </a:r>
            <a:endParaRPr lang="zh-CN" altLang="en-US" dirty="0"/>
          </a:p>
        </p:txBody>
      </p:sp>
      <p:pic>
        <p:nvPicPr>
          <p:cNvPr id="39" name="Picture 4">
            <a:extLst>
              <a:ext uri="{FF2B5EF4-FFF2-40B4-BE49-F238E27FC236}">
                <a16:creationId xmlns:a16="http://schemas.microsoft.com/office/drawing/2014/main" id="{DE3B5CC2-AC5C-4E66-A2A9-A043DA8965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9722" y="5734618"/>
            <a:ext cx="759333" cy="726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图片 1">
            <a:extLst>
              <a:ext uri="{FF2B5EF4-FFF2-40B4-BE49-F238E27FC236}">
                <a16:creationId xmlns:a16="http://schemas.microsoft.com/office/drawing/2014/main" id="{9ACF6945-81A8-46C8-A69A-0B97B67E46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3193" y="1367631"/>
            <a:ext cx="4373563" cy="4122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C5E19763-7563-40E0-A591-6A966315C622}"/>
              </a:ext>
            </a:extLst>
          </p:cNvPr>
          <p:cNvGraphicFramePr>
            <a:graphicFrameLocks noGrp="1"/>
          </p:cNvGraphicFramePr>
          <p:nvPr/>
        </p:nvGraphicFramePr>
        <p:xfrm>
          <a:off x="6180370" y="687897"/>
          <a:ext cx="3809663" cy="44484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2996">
                  <a:extLst>
                    <a:ext uri="{9D8B030D-6E8A-4147-A177-3AD203B41FA5}">
                      <a16:colId xmlns:a16="http://schemas.microsoft.com/office/drawing/2014/main" val="1120798314"/>
                    </a:ext>
                  </a:extLst>
                </a:gridCol>
                <a:gridCol w="2706667">
                  <a:extLst>
                    <a:ext uri="{9D8B030D-6E8A-4147-A177-3AD203B41FA5}">
                      <a16:colId xmlns:a16="http://schemas.microsoft.com/office/drawing/2014/main" val="2600006446"/>
                    </a:ext>
                  </a:extLst>
                </a:gridCol>
              </a:tblGrid>
              <a:tr h="378413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组成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模块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26149"/>
                  </a:ext>
                </a:extLst>
              </a:tr>
              <a:tr h="371888">
                <a:tc rowSpan="2"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前端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学生端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7940054"/>
                  </a:ext>
                </a:extLst>
              </a:tr>
              <a:tr h="30562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管理员端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6455610"/>
                  </a:ext>
                </a:extLst>
              </a:tr>
              <a:tr h="549886">
                <a:tc rowSpan="4"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后端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消息模块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1872888"/>
                  </a:ext>
                </a:extLst>
              </a:tr>
              <a:tr h="549886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试题模块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005813"/>
                  </a:ext>
                </a:extLst>
              </a:tr>
              <a:tr h="605693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试卷模块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2657812"/>
                  </a:ext>
                </a:extLst>
              </a:tr>
              <a:tr h="605693">
                <a:tc v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科目模块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0270830"/>
                  </a:ext>
                </a:extLst>
              </a:tr>
              <a:tr h="1021217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数据存储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mysql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91640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31643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4">
            <a:extLst>
              <a:ext uri="{FF2B5EF4-FFF2-40B4-BE49-F238E27FC236}">
                <a16:creationId xmlns:a16="http://schemas.microsoft.com/office/drawing/2014/main" id="{7817C496-8287-443A-AA25-6167D853C7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0551" y="5845457"/>
            <a:ext cx="759333" cy="726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标题 4">
            <a:extLst>
              <a:ext uri="{FF2B5EF4-FFF2-40B4-BE49-F238E27FC236}">
                <a16:creationId xmlns:a16="http://schemas.microsoft.com/office/drawing/2014/main" id="{26ECC61C-7A70-467D-AB02-1E2A7573E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HIPO</a:t>
            </a:r>
            <a:r>
              <a:rPr lang="zh-CN" altLang="en-US" dirty="0"/>
              <a:t>图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B807689-D653-457B-9D6A-E0F6F9CC675F}"/>
              </a:ext>
            </a:extLst>
          </p:cNvPr>
          <p:cNvSpPr txBox="1"/>
          <p:nvPr/>
        </p:nvSpPr>
        <p:spPr>
          <a:xfrm>
            <a:off x="5234730" y="4835147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层次图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F3B47B8-5B0A-4718-A108-DD4C512E12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175" y="2151694"/>
            <a:ext cx="11487150" cy="2234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052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4">
            <a:extLst>
              <a:ext uri="{FF2B5EF4-FFF2-40B4-BE49-F238E27FC236}">
                <a16:creationId xmlns:a16="http://schemas.microsoft.com/office/drawing/2014/main" id="{7817C496-8287-443A-AA25-6167D853C7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0551" y="5845457"/>
            <a:ext cx="759333" cy="726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9AEBDD08-5A50-4F9C-B408-A256E685B3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648" y="1083712"/>
            <a:ext cx="6189034" cy="4355246"/>
          </a:xfrm>
          <a:prstGeom prst="rect">
            <a:avLst/>
          </a:prstGeom>
        </p:spPr>
      </p:pic>
      <p:graphicFrame>
        <p:nvGraphicFramePr>
          <p:cNvPr id="6" name="表格 6">
            <a:extLst>
              <a:ext uri="{FF2B5EF4-FFF2-40B4-BE49-F238E27FC236}">
                <a16:creationId xmlns:a16="http://schemas.microsoft.com/office/drawing/2014/main" id="{14E733E6-08F4-48AE-85F4-D6070B8DDED0}"/>
              </a:ext>
            </a:extLst>
          </p:cNvPr>
          <p:cNvGraphicFramePr>
            <a:graphicFrameLocks noGrp="1"/>
          </p:cNvGraphicFramePr>
          <p:nvPr/>
        </p:nvGraphicFramePr>
        <p:xfrm>
          <a:off x="6684682" y="1606924"/>
          <a:ext cx="5011670" cy="30717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03295">
                  <a:extLst>
                    <a:ext uri="{9D8B030D-6E8A-4147-A177-3AD203B41FA5}">
                      <a16:colId xmlns:a16="http://schemas.microsoft.com/office/drawing/2014/main" val="784931328"/>
                    </a:ext>
                  </a:extLst>
                </a:gridCol>
                <a:gridCol w="2508375">
                  <a:extLst>
                    <a:ext uri="{9D8B030D-6E8A-4147-A177-3AD203B41FA5}">
                      <a16:colId xmlns:a16="http://schemas.microsoft.com/office/drawing/2014/main" val="2941244266"/>
                    </a:ext>
                  </a:extLst>
                </a:gridCol>
              </a:tblGrid>
              <a:tr h="416077">
                <a:tc gridSpan="2">
                  <a:txBody>
                    <a:bodyPr/>
                    <a:lstStyle/>
                    <a:p>
                      <a:r>
                        <a:rPr lang="zh-CN" altLang="en-US" sz="1400" dirty="0"/>
                        <a:t>系统：爱刷题系统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4030591"/>
                  </a:ext>
                </a:extLst>
              </a:tr>
              <a:tr h="329601">
                <a:tc>
                  <a:txBody>
                    <a:bodyPr/>
                    <a:lstStyle/>
                    <a:p>
                      <a:r>
                        <a:rPr lang="zh-CN" altLang="en-US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设计者：金方永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日期：</a:t>
                      </a:r>
                      <a:r>
                        <a:rPr lang="en-US" altLang="zh-CN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2021/11/7</a:t>
                      </a:r>
                      <a:endParaRPr lang="zh-CN" altLang="en-US" sz="1400" kern="1200" dirty="0">
                        <a:solidFill>
                          <a:schemeClr val="accent1"/>
                        </a:solidFill>
                        <a:latin typeface="+mj-lt"/>
                        <a:ea typeface="+mj-ea"/>
                        <a:cs typeface="+mj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0763061"/>
                  </a:ext>
                </a:extLst>
              </a:tr>
              <a:tr h="955399">
                <a:tc gridSpan="2">
                  <a:txBody>
                    <a:bodyPr/>
                    <a:lstStyle/>
                    <a:p>
                      <a:r>
                        <a:rPr lang="zh-CN" altLang="en-US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模块：学生端登录模块</a:t>
                      </a:r>
                      <a:endParaRPr lang="en-US" altLang="zh-CN" sz="1400" kern="1200" dirty="0">
                        <a:solidFill>
                          <a:schemeClr val="accent1"/>
                        </a:solidFill>
                        <a:latin typeface="+mj-lt"/>
                        <a:ea typeface="+mj-ea"/>
                        <a:cs typeface="+mj-cs"/>
                      </a:endParaRPr>
                    </a:p>
                    <a:p>
                      <a:r>
                        <a:rPr lang="zh-CN" altLang="en-US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编号：</a:t>
                      </a:r>
                      <a:r>
                        <a:rPr lang="en-US" altLang="zh-CN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1.5</a:t>
                      </a:r>
                    </a:p>
                    <a:p>
                      <a:r>
                        <a:rPr lang="zh-CN" altLang="en-US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被调用：登录、注册</a:t>
                      </a:r>
                      <a:endParaRPr lang="en-US" altLang="zh-CN" sz="1400" kern="1200" dirty="0">
                        <a:solidFill>
                          <a:schemeClr val="accent1"/>
                        </a:solidFill>
                        <a:latin typeface="+mj-lt"/>
                        <a:ea typeface="+mj-ea"/>
                        <a:cs typeface="+mj-cs"/>
                      </a:endParaRPr>
                    </a:p>
                    <a:p>
                      <a:r>
                        <a:rPr lang="zh-CN" altLang="en-US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调用：无</a:t>
                      </a:r>
                      <a:endParaRPr lang="en-US" altLang="zh-CN" sz="1400" kern="1200" dirty="0">
                        <a:solidFill>
                          <a:schemeClr val="accent1"/>
                        </a:solidFill>
                        <a:latin typeface="+mj-lt"/>
                        <a:ea typeface="+mj-ea"/>
                        <a:cs typeface="+mj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2037319"/>
                  </a:ext>
                </a:extLst>
              </a:tr>
              <a:tr h="955399">
                <a:tc gridSpan="2">
                  <a:txBody>
                    <a:bodyPr/>
                    <a:lstStyle/>
                    <a:p>
                      <a:r>
                        <a:rPr lang="zh-CN" altLang="en-US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输入：</a:t>
                      </a:r>
                      <a:r>
                        <a:rPr lang="en-US" altLang="zh-CN" sz="1400" kern="1200" dirty="0" err="1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stu_Accond,stu_Pwd</a:t>
                      </a:r>
                      <a:r>
                        <a:rPr lang="en-US" altLang="zh-CN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,</a:t>
                      </a:r>
                    </a:p>
                    <a:p>
                      <a:r>
                        <a:rPr lang="zh-CN" altLang="en-US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处理：</a:t>
                      </a:r>
                      <a:r>
                        <a:rPr lang="en-US" altLang="zh-CN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if </a:t>
                      </a:r>
                      <a:r>
                        <a:rPr lang="en-US" altLang="zh-CN" sz="1400" kern="1200" dirty="0" err="1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stu_pwd</a:t>
                      </a:r>
                      <a:r>
                        <a:rPr lang="zh-CN" altLang="en-US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与</a:t>
                      </a:r>
                      <a:r>
                        <a:rPr lang="en-US" altLang="zh-CN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student</a:t>
                      </a:r>
                      <a:r>
                        <a:rPr lang="zh-CN" altLang="en-US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表中的</a:t>
                      </a:r>
                      <a:r>
                        <a:rPr lang="en-US" altLang="zh-CN" sz="1400" kern="1200" dirty="0" err="1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pwd</a:t>
                      </a:r>
                      <a:r>
                        <a:rPr lang="zh-CN" altLang="en-US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不一致，则返回密码错误，否则返回登录成功</a:t>
                      </a:r>
                      <a:endParaRPr lang="en-US" altLang="zh-CN" sz="1400" kern="1200" dirty="0">
                        <a:solidFill>
                          <a:schemeClr val="accent1"/>
                        </a:solidFill>
                        <a:latin typeface="+mj-lt"/>
                        <a:ea typeface="+mj-ea"/>
                        <a:cs typeface="+mj-cs"/>
                      </a:endParaRPr>
                    </a:p>
                    <a:p>
                      <a:r>
                        <a:rPr lang="zh-CN" altLang="en-US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输出：</a:t>
                      </a:r>
                      <a:r>
                        <a:rPr lang="en-US" altLang="zh-CN" sz="1400" kern="1200" dirty="0" err="1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user_event_log</a:t>
                      </a:r>
                      <a:r>
                        <a:rPr lang="zh-CN" altLang="en-US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表中的一条记录</a:t>
                      </a:r>
                      <a:endParaRPr lang="zh-CN" alt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2077855"/>
                  </a:ext>
                </a:extLst>
              </a:tr>
              <a:tr h="415236">
                <a:tc gridSpan="2">
                  <a:txBody>
                    <a:bodyPr/>
                    <a:lstStyle/>
                    <a:p>
                      <a:r>
                        <a:rPr lang="zh-CN" altLang="en-US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备注：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7161465"/>
                  </a:ext>
                </a:extLst>
              </a:tr>
            </a:tbl>
          </a:graphicData>
        </a:graphic>
      </p:graphicFrame>
      <p:sp>
        <p:nvSpPr>
          <p:cNvPr id="7" name="文本框 6">
            <a:extLst>
              <a:ext uri="{FF2B5EF4-FFF2-40B4-BE49-F238E27FC236}">
                <a16:creationId xmlns:a16="http://schemas.microsoft.com/office/drawing/2014/main" id="{3F32E763-514A-4F61-801C-3240B4AA53D3}"/>
              </a:ext>
            </a:extLst>
          </p:cNvPr>
          <p:cNvSpPr txBox="1"/>
          <p:nvPr/>
        </p:nvSpPr>
        <p:spPr>
          <a:xfrm>
            <a:off x="1076325" y="79132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pc="300" dirty="0">
                <a:solidFill>
                  <a:schemeClr val="accent1"/>
                </a:solidFill>
                <a:latin typeface="+mj-lt"/>
                <a:ea typeface="+mj-ea"/>
              </a:rPr>
              <a:t>IPO</a:t>
            </a:r>
            <a:r>
              <a:rPr lang="zh-CN" altLang="en-US" spc="300" dirty="0">
                <a:solidFill>
                  <a:schemeClr val="accent1"/>
                </a:solidFill>
                <a:latin typeface="+mj-lt"/>
                <a:ea typeface="+mj-ea"/>
              </a:rPr>
              <a:t>图</a:t>
            </a:r>
            <a:endParaRPr lang="zh-CN" alt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66628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4">
            <a:extLst>
              <a:ext uri="{FF2B5EF4-FFF2-40B4-BE49-F238E27FC236}">
                <a16:creationId xmlns:a16="http://schemas.microsoft.com/office/drawing/2014/main" id="{7817C496-8287-443A-AA25-6167D853C7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0551" y="5845457"/>
            <a:ext cx="759333" cy="726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9AEBDD08-5A50-4F9C-B408-A256E685B3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553" y="1230569"/>
            <a:ext cx="6000402" cy="4222505"/>
          </a:xfrm>
          <a:prstGeom prst="rect">
            <a:avLst/>
          </a:prstGeom>
        </p:spPr>
      </p:pic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34C3C992-0609-4CDB-8DAD-EA47188C4019}"/>
              </a:ext>
            </a:extLst>
          </p:cNvPr>
          <p:cNvGraphicFramePr>
            <a:graphicFrameLocks noGrp="1"/>
          </p:cNvGraphicFramePr>
          <p:nvPr/>
        </p:nvGraphicFramePr>
        <p:xfrm>
          <a:off x="7339106" y="1485900"/>
          <a:ext cx="4104341" cy="36731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9080">
                  <a:extLst>
                    <a:ext uri="{9D8B030D-6E8A-4147-A177-3AD203B41FA5}">
                      <a16:colId xmlns:a16="http://schemas.microsoft.com/office/drawing/2014/main" val="784931328"/>
                    </a:ext>
                  </a:extLst>
                </a:gridCol>
                <a:gridCol w="3315261">
                  <a:extLst>
                    <a:ext uri="{9D8B030D-6E8A-4147-A177-3AD203B41FA5}">
                      <a16:colId xmlns:a16="http://schemas.microsoft.com/office/drawing/2014/main" val="2941244266"/>
                    </a:ext>
                  </a:extLst>
                </a:gridCol>
              </a:tblGrid>
              <a:tr h="414645">
                <a:tc gridSpan="2">
                  <a:txBody>
                    <a:bodyPr/>
                    <a:lstStyle/>
                    <a:p>
                      <a:r>
                        <a:rPr lang="zh-CN" altLang="en-US" sz="1400" dirty="0"/>
                        <a:t>系统：爱刷题系统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4030591"/>
                  </a:ext>
                </a:extLst>
              </a:tr>
              <a:tr h="940464">
                <a:tc>
                  <a:txBody>
                    <a:bodyPr/>
                    <a:lstStyle/>
                    <a:p>
                      <a:r>
                        <a:rPr lang="zh-CN" altLang="en-US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设计者：金方永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日期：</a:t>
                      </a:r>
                      <a:r>
                        <a:rPr lang="en-US" altLang="zh-CN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2021/11/7</a:t>
                      </a:r>
                      <a:endParaRPr lang="zh-CN" altLang="en-US" sz="1400" kern="1200" dirty="0">
                        <a:solidFill>
                          <a:schemeClr val="accent1"/>
                        </a:solidFill>
                        <a:latin typeface="+mj-lt"/>
                        <a:ea typeface="+mj-ea"/>
                        <a:cs typeface="+mj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0763061"/>
                  </a:ext>
                </a:extLst>
              </a:tr>
              <a:tr h="952110">
                <a:tc gridSpan="2">
                  <a:txBody>
                    <a:bodyPr/>
                    <a:lstStyle/>
                    <a:p>
                      <a:r>
                        <a:rPr lang="zh-CN" altLang="en-US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模块：主页板块</a:t>
                      </a:r>
                      <a:endParaRPr lang="en-US" altLang="zh-CN" sz="1400" kern="1200" dirty="0">
                        <a:solidFill>
                          <a:schemeClr val="accent1"/>
                        </a:solidFill>
                        <a:latin typeface="+mj-lt"/>
                        <a:ea typeface="+mj-ea"/>
                        <a:cs typeface="+mj-cs"/>
                      </a:endParaRPr>
                    </a:p>
                    <a:p>
                      <a:r>
                        <a:rPr lang="zh-CN" altLang="en-US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编号：</a:t>
                      </a:r>
                      <a:r>
                        <a:rPr lang="en-US" altLang="zh-CN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1.1</a:t>
                      </a:r>
                    </a:p>
                    <a:p>
                      <a:r>
                        <a:rPr lang="zh-CN" altLang="en-US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被调用：查看，确认</a:t>
                      </a:r>
                      <a:endParaRPr lang="en-US" altLang="zh-CN" sz="1400" kern="1200" dirty="0">
                        <a:solidFill>
                          <a:schemeClr val="accent1"/>
                        </a:solidFill>
                        <a:latin typeface="+mj-lt"/>
                        <a:ea typeface="+mj-ea"/>
                        <a:cs typeface="+mj-cs"/>
                      </a:endParaRPr>
                    </a:p>
                    <a:p>
                      <a:r>
                        <a:rPr lang="zh-CN" altLang="en-US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调用：提交</a:t>
                      </a:r>
                      <a:r>
                        <a:rPr lang="en-US" altLang="zh-CN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1.3.1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2037319"/>
                  </a:ext>
                </a:extLst>
              </a:tr>
              <a:tr h="952110">
                <a:tc gridSpan="2">
                  <a:txBody>
                    <a:bodyPr/>
                    <a:lstStyle/>
                    <a:p>
                      <a:r>
                        <a:rPr lang="zh-CN" altLang="en-US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输入：学生用户登录成功</a:t>
                      </a:r>
                      <a:endParaRPr lang="en-US" altLang="zh-CN" sz="1400" kern="1200" dirty="0">
                        <a:solidFill>
                          <a:schemeClr val="accent1"/>
                        </a:solidFill>
                        <a:latin typeface="+mj-lt"/>
                        <a:ea typeface="+mj-ea"/>
                        <a:cs typeface="+mj-cs"/>
                      </a:endParaRPr>
                    </a:p>
                    <a:p>
                      <a:r>
                        <a:rPr lang="zh-CN" altLang="en-US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处理：</a:t>
                      </a:r>
                      <a:r>
                        <a:rPr lang="en-US" altLang="zh-CN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if news</a:t>
                      </a:r>
                      <a:r>
                        <a:rPr lang="zh-CN" altLang="en-US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表中</a:t>
                      </a:r>
                      <a:r>
                        <a:rPr lang="en-US" altLang="zh-CN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receiver</a:t>
                      </a:r>
                      <a:r>
                        <a:rPr lang="zh-CN" altLang="en-US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为当前用户，并且</a:t>
                      </a:r>
                      <a:r>
                        <a:rPr lang="en-US" altLang="zh-CN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state</a:t>
                      </a:r>
                      <a:r>
                        <a:rPr lang="zh-CN" altLang="en-US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为未读，展现未读公告</a:t>
                      </a:r>
                      <a:endParaRPr lang="en-US" altLang="zh-CN" sz="1400" kern="1200" dirty="0">
                        <a:solidFill>
                          <a:schemeClr val="accent1"/>
                        </a:solidFill>
                        <a:latin typeface="+mj-lt"/>
                        <a:ea typeface="+mj-ea"/>
                        <a:cs typeface="+mj-cs"/>
                      </a:endParaRPr>
                    </a:p>
                    <a:p>
                      <a:r>
                        <a:rPr lang="zh-CN" altLang="en-US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输出：</a:t>
                      </a:r>
                      <a:r>
                        <a:rPr lang="en-US" altLang="zh-CN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news</a:t>
                      </a:r>
                      <a:r>
                        <a:rPr lang="zh-CN" altLang="en-US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表中状态记为已读</a:t>
                      </a:r>
                      <a:endParaRPr lang="zh-CN" alt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2077855"/>
                  </a:ext>
                </a:extLst>
              </a:tr>
              <a:tr h="413806">
                <a:tc gridSpan="2">
                  <a:txBody>
                    <a:bodyPr/>
                    <a:lstStyle/>
                    <a:p>
                      <a:r>
                        <a:rPr lang="zh-CN" altLang="en-US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备注：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7161465"/>
                  </a:ext>
                </a:extLst>
              </a:tr>
            </a:tbl>
          </a:graphicData>
        </a:graphic>
      </p:graphicFrame>
      <p:sp>
        <p:nvSpPr>
          <p:cNvPr id="6" name="文本框 5">
            <a:extLst>
              <a:ext uri="{FF2B5EF4-FFF2-40B4-BE49-F238E27FC236}">
                <a16:creationId xmlns:a16="http://schemas.microsoft.com/office/drawing/2014/main" id="{658C1722-B1E8-4913-BE59-23C842F35B62}"/>
              </a:ext>
            </a:extLst>
          </p:cNvPr>
          <p:cNvSpPr txBox="1"/>
          <p:nvPr/>
        </p:nvSpPr>
        <p:spPr>
          <a:xfrm>
            <a:off x="1076325" y="61543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pc="300" dirty="0">
                <a:solidFill>
                  <a:schemeClr val="accent1"/>
                </a:solidFill>
                <a:latin typeface="+mj-lt"/>
                <a:ea typeface="+mj-ea"/>
              </a:rPr>
              <a:t>IPO</a:t>
            </a:r>
            <a:r>
              <a:rPr lang="zh-CN" altLang="en-US" spc="300" dirty="0">
                <a:solidFill>
                  <a:schemeClr val="accent1"/>
                </a:solidFill>
                <a:latin typeface="+mj-lt"/>
                <a:ea typeface="+mj-ea"/>
              </a:rPr>
              <a:t>图</a:t>
            </a:r>
            <a:endParaRPr lang="zh-CN" alt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27053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4">
            <a:extLst>
              <a:ext uri="{FF2B5EF4-FFF2-40B4-BE49-F238E27FC236}">
                <a16:creationId xmlns:a16="http://schemas.microsoft.com/office/drawing/2014/main" id="{7817C496-8287-443A-AA25-6167D853C7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0551" y="5845457"/>
            <a:ext cx="759333" cy="726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9AEBDD08-5A50-4F9C-B408-A256E685B3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648" y="1083712"/>
            <a:ext cx="6189034" cy="4355246"/>
          </a:xfrm>
          <a:prstGeom prst="rect">
            <a:avLst/>
          </a:prstGeom>
        </p:spPr>
      </p:pic>
      <p:graphicFrame>
        <p:nvGraphicFramePr>
          <p:cNvPr id="5" name="表格 6">
            <a:extLst>
              <a:ext uri="{FF2B5EF4-FFF2-40B4-BE49-F238E27FC236}">
                <a16:creationId xmlns:a16="http://schemas.microsoft.com/office/drawing/2014/main" id="{473C43CE-DC8D-4BC3-8D40-9C5AEF8484D8}"/>
              </a:ext>
            </a:extLst>
          </p:cNvPr>
          <p:cNvGraphicFramePr>
            <a:graphicFrameLocks noGrp="1"/>
          </p:cNvGraphicFramePr>
          <p:nvPr/>
        </p:nvGraphicFramePr>
        <p:xfrm>
          <a:off x="6812520" y="1553135"/>
          <a:ext cx="4550245" cy="29895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72816">
                  <a:extLst>
                    <a:ext uri="{9D8B030D-6E8A-4147-A177-3AD203B41FA5}">
                      <a16:colId xmlns:a16="http://schemas.microsoft.com/office/drawing/2014/main" val="784931328"/>
                    </a:ext>
                  </a:extLst>
                </a:gridCol>
                <a:gridCol w="2277429">
                  <a:extLst>
                    <a:ext uri="{9D8B030D-6E8A-4147-A177-3AD203B41FA5}">
                      <a16:colId xmlns:a16="http://schemas.microsoft.com/office/drawing/2014/main" val="2941244266"/>
                    </a:ext>
                  </a:extLst>
                </a:gridCol>
              </a:tblGrid>
              <a:tr h="374574">
                <a:tc gridSpan="2">
                  <a:txBody>
                    <a:bodyPr/>
                    <a:lstStyle/>
                    <a:p>
                      <a:r>
                        <a:rPr lang="zh-CN" altLang="en-US" sz="1400" dirty="0"/>
                        <a:t>系统：爱刷题系统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4030591"/>
                  </a:ext>
                </a:extLst>
              </a:tr>
              <a:tr h="323759">
                <a:tc>
                  <a:txBody>
                    <a:bodyPr/>
                    <a:lstStyle/>
                    <a:p>
                      <a:r>
                        <a:rPr lang="zh-CN" altLang="en-US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设计者：金方永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日期：</a:t>
                      </a:r>
                      <a:r>
                        <a:rPr lang="en-US" altLang="zh-CN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2021/11/7</a:t>
                      </a:r>
                      <a:endParaRPr lang="zh-CN" altLang="en-US" sz="1400" kern="1200" dirty="0">
                        <a:solidFill>
                          <a:schemeClr val="accent1"/>
                        </a:solidFill>
                        <a:latin typeface="+mj-lt"/>
                        <a:ea typeface="+mj-ea"/>
                        <a:cs typeface="+mj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0763061"/>
                  </a:ext>
                </a:extLst>
              </a:tr>
              <a:tr h="938464">
                <a:tc gridSpan="2">
                  <a:txBody>
                    <a:bodyPr/>
                    <a:lstStyle/>
                    <a:p>
                      <a:r>
                        <a:rPr lang="zh-CN" altLang="en-US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模块：题目板块</a:t>
                      </a:r>
                      <a:endParaRPr lang="en-US" altLang="zh-CN" sz="1400" kern="1200" dirty="0">
                        <a:solidFill>
                          <a:schemeClr val="accent1"/>
                        </a:solidFill>
                        <a:latin typeface="+mj-lt"/>
                        <a:ea typeface="+mj-ea"/>
                        <a:cs typeface="+mj-cs"/>
                      </a:endParaRPr>
                    </a:p>
                    <a:p>
                      <a:r>
                        <a:rPr lang="zh-CN" altLang="en-US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编号：</a:t>
                      </a:r>
                      <a:r>
                        <a:rPr lang="en-US" altLang="zh-CN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1.3</a:t>
                      </a:r>
                    </a:p>
                    <a:p>
                      <a:r>
                        <a:rPr lang="zh-CN" altLang="en-US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被调用：选择科目、选择选项、提交</a:t>
                      </a:r>
                      <a:endParaRPr lang="en-US" altLang="zh-CN" sz="1400" kern="1200" dirty="0">
                        <a:solidFill>
                          <a:schemeClr val="accent1"/>
                        </a:solidFill>
                        <a:latin typeface="+mj-lt"/>
                        <a:ea typeface="+mj-ea"/>
                        <a:cs typeface="+mj-cs"/>
                      </a:endParaRPr>
                    </a:p>
                    <a:p>
                      <a:r>
                        <a:rPr lang="zh-CN" altLang="en-US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调用：无</a:t>
                      </a:r>
                      <a:endParaRPr lang="en-US" altLang="zh-CN" sz="1400" kern="1200" dirty="0">
                        <a:solidFill>
                          <a:schemeClr val="accent1"/>
                        </a:solidFill>
                        <a:latin typeface="+mj-lt"/>
                        <a:ea typeface="+mj-ea"/>
                        <a:cs typeface="+mj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2037319"/>
                  </a:ext>
                </a:extLst>
              </a:tr>
              <a:tr h="938464">
                <a:tc gridSpan="2">
                  <a:txBody>
                    <a:bodyPr/>
                    <a:lstStyle/>
                    <a:p>
                      <a:r>
                        <a:rPr lang="zh-CN" altLang="en-US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输入：点击题目列表</a:t>
                      </a:r>
                      <a:endParaRPr lang="en-US" altLang="zh-CN" sz="1400" kern="1200" dirty="0">
                        <a:solidFill>
                          <a:schemeClr val="accent1"/>
                        </a:solidFill>
                        <a:latin typeface="+mj-lt"/>
                        <a:ea typeface="+mj-ea"/>
                        <a:cs typeface="+mj-cs"/>
                      </a:endParaRPr>
                    </a:p>
                    <a:p>
                      <a:r>
                        <a:rPr lang="zh-CN" altLang="en-US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处理：以分页形式展现题库中的题目信息，并分类</a:t>
                      </a:r>
                      <a:endParaRPr lang="en-US" altLang="zh-CN" sz="1400" kern="1200" dirty="0">
                        <a:solidFill>
                          <a:schemeClr val="accent1"/>
                        </a:solidFill>
                        <a:latin typeface="+mj-lt"/>
                        <a:ea typeface="+mj-ea"/>
                        <a:cs typeface="+mj-cs"/>
                      </a:endParaRPr>
                    </a:p>
                    <a:p>
                      <a:r>
                        <a:rPr lang="zh-CN" altLang="en-US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输出：</a:t>
                      </a:r>
                      <a:r>
                        <a:rPr lang="en-US" altLang="zh-CN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submit </a:t>
                      </a:r>
                      <a:r>
                        <a:rPr lang="zh-CN" altLang="en-US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表和</a:t>
                      </a:r>
                      <a:r>
                        <a:rPr lang="en-US" altLang="zh-CN" sz="1400" kern="1200" dirty="0" err="1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submit_detail</a:t>
                      </a:r>
                      <a:r>
                        <a:rPr lang="zh-CN" altLang="en-US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表中一条记录</a:t>
                      </a:r>
                      <a:endParaRPr lang="zh-CN" alt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2077855"/>
                  </a:ext>
                </a:extLst>
              </a:tr>
              <a:tr h="407875">
                <a:tc gridSpan="2">
                  <a:txBody>
                    <a:bodyPr/>
                    <a:lstStyle/>
                    <a:p>
                      <a:r>
                        <a:rPr lang="zh-CN" altLang="en-US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备注：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7161465"/>
                  </a:ext>
                </a:extLst>
              </a:tr>
            </a:tbl>
          </a:graphicData>
        </a:graphic>
      </p:graphicFrame>
      <p:sp>
        <p:nvSpPr>
          <p:cNvPr id="6" name="文本框 5">
            <a:extLst>
              <a:ext uri="{FF2B5EF4-FFF2-40B4-BE49-F238E27FC236}">
                <a16:creationId xmlns:a16="http://schemas.microsoft.com/office/drawing/2014/main" id="{3E2D3A92-4495-4DC9-8113-D957DB6CE58B}"/>
              </a:ext>
            </a:extLst>
          </p:cNvPr>
          <p:cNvSpPr txBox="1"/>
          <p:nvPr/>
        </p:nvSpPr>
        <p:spPr>
          <a:xfrm>
            <a:off x="1009650" y="55828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pc="300" dirty="0">
                <a:solidFill>
                  <a:schemeClr val="accent1"/>
                </a:solidFill>
                <a:latin typeface="+mj-lt"/>
                <a:ea typeface="+mj-ea"/>
              </a:rPr>
              <a:t>IPO</a:t>
            </a:r>
            <a:r>
              <a:rPr lang="zh-CN" altLang="en-US" spc="300" dirty="0">
                <a:solidFill>
                  <a:schemeClr val="accent1"/>
                </a:solidFill>
                <a:latin typeface="+mj-lt"/>
                <a:ea typeface="+mj-ea"/>
              </a:rPr>
              <a:t>图</a:t>
            </a:r>
            <a:endParaRPr lang="zh-CN" alt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18326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4">
            <a:extLst>
              <a:ext uri="{FF2B5EF4-FFF2-40B4-BE49-F238E27FC236}">
                <a16:creationId xmlns:a16="http://schemas.microsoft.com/office/drawing/2014/main" id="{7817C496-8287-443A-AA25-6167D853C7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0551" y="5845457"/>
            <a:ext cx="759333" cy="726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9AEBDD08-5A50-4F9C-B408-A256E685B3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648" y="1083712"/>
            <a:ext cx="6189034" cy="4355246"/>
          </a:xfrm>
          <a:prstGeom prst="rect">
            <a:avLst/>
          </a:prstGeom>
        </p:spPr>
      </p:pic>
      <p:graphicFrame>
        <p:nvGraphicFramePr>
          <p:cNvPr id="5" name="表格 6">
            <a:extLst>
              <a:ext uri="{FF2B5EF4-FFF2-40B4-BE49-F238E27FC236}">
                <a16:creationId xmlns:a16="http://schemas.microsoft.com/office/drawing/2014/main" id="{E0F28522-A679-43C4-A5E5-AFDF3847B57E}"/>
              </a:ext>
            </a:extLst>
          </p:cNvPr>
          <p:cNvGraphicFramePr>
            <a:graphicFrameLocks noGrp="1"/>
          </p:cNvGraphicFramePr>
          <p:nvPr/>
        </p:nvGraphicFramePr>
        <p:xfrm>
          <a:off x="7242824" y="1694328"/>
          <a:ext cx="4361987" cy="31919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8783">
                  <a:extLst>
                    <a:ext uri="{9D8B030D-6E8A-4147-A177-3AD203B41FA5}">
                      <a16:colId xmlns:a16="http://schemas.microsoft.com/office/drawing/2014/main" val="784931328"/>
                    </a:ext>
                  </a:extLst>
                </a:gridCol>
                <a:gridCol w="2183204">
                  <a:extLst>
                    <a:ext uri="{9D8B030D-6E8A-4147-A177-3AD203B41FA5}">
                      <a16:colId xmlns:a16="http://schemas.microsoft.com/office/drawing/2014/main" val="2941244266"/>
                    </a:ext>
                  </a:extLst>
                </a:gridCol>
              </a:tblGrid>
              <a:tr h="375104">
                <a:tc gridSpan="2">
                  <a:txBody>
                    <a:bodyPr/>
                    <a:lstStyle/>
                    <a:p>
                      <a:r>
                        <a:rPr lang="zh-CN" altLang="en-US" sz="1400" dirty="0"/>
                        <a:t>系统：爱刷题系统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4030591"/>
                  </a:ext>
                </a:extLst>
              </a:tr>
              <a:tr h="324216">
                <a:tc>
                  <a:txBody>
                    <a:bodyPr/>
                    <a:lstStyle/>
                    <a:p>
                      <a:r>
                        <a:rPr lang="zh-CN" altLang="en-US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设计者：金方永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日期：</a:t>
                      </a:r>
                      <a:r>
                        <a:rPr lang="en-US" altLang="zh-CN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2021/11/7</a:t>
                      </a:r>
                      <a:endParaRPr lang="zh-CN" altLang="en-US" sz="1400" kern="1200" dirty="0">
                        <a:solidFill>
                          <a:schemeClr val="accent1"/>
                        </a:solidFill>
                        <a:latin typeface="+mj-lt"/>
                        <a:ea typeface="+mj-ea"/>
                        <a:cs typeface="+mj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0763061"/>
                  </a:ext>
                </a:extLst>
              </a:tr>
              <a:tr h="939790">
                <a:tc gridSpan="2">
                  <a:txBody>
                    <a:bodyPr/>
                    <a:lstStyle/>
                    <a:p>
                      <a:r>
                        <a:rPr lang="zh-CN" altLang="en-US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模块：题目板块</a:t>
                      </a:r>
                      <a:endParaRPr lang="en-US" altLang="zh-CN" sz="1400" kern="1200" dirty="0">
                        <a:solidFill>
                          <a:schemeClr val="accent1"/>
                        </a:solidFill>
                        <a:latin typeface="+mj-lt"/>
                        <a:ea typeface="+mj-ea"/>
                        <a:cs typeface="+mj-cs"/>
                      </a:endParaRPr>
                    </a:p>
                    <a:p>
                      <a:r>
                        <a:rPr lang="zh-CN" altLang="en-US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编号：</a:t>
                      </a:r>
                      <a:r>
                        <a:rPr lang="en-US" altLang="zh-CN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1.2</a:t>
                      </a:r>
                    </a:p>
                    <a:p>
                      <a:r>
                        <a:rPr lang="zh-CN" altLang="en-US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被调用：选择科目、选择选项、提交</a:t>
                      </a:r>
                      <a:endParaRPr lang="en-US" altLang="zh-CN" sz="1400" kern="1200" dirty="0">
                        <a:solidFill>
                          <a:schemeClr val="accent1"/>
                        </a:solidFill>
                        <a:latin typeface="+mj-lt"/>
                        <a:ea typeface="+mj-ea"/>
                        <a:cs typeface="+mj-cs"/>
                      </a:endParaRPr>
                    </a:p>
                    <a:p>
                      <a:r>
                        <a:rPr lang="zh-CN" altLang="en-US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调用：无</a:t>
                      </a:r>
                      <a:endParaRPr lang="en-US" altLang="zh-CN" sz="1400" kern="1200" dirty="0">
                        <a:solidFill>
                          <a:schemeClr val="accent1"/>
                        </a:solidFill>
                        <a:latin typeface="+mj-lt"/>
                        <a:ea typeface="+mj-ea"/>
                        <a:cs typeface="+mj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2037319"/>
                  </a:ext>
                </a:extLst>
              </a:tr>
              <a:tr h="1139334">
                <a:tc gridSpan="2">
                  <a:txBody>
                    <a:bodyPr/>
                    <a:lstStyle/>
                    <a:p>
                      <a:r>
                        <a:rPr lang="zh-CN" altLang="en-US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输入：点击题目列表</a:t>
                      </a:r>
                      <a:endParaRPr lang="en-US" altLang="zh-CN" sz="1400" kern="1200" dirty="0">
                        <a:solidFill>
                          <a:schemeClr val="accent1"/>
                        </a:solidFill>
                        <a:latin typeface="+mj-lt"/>
                        <a:ea typeface="+mj-ea"/>
                        <a:cs typeface="+mj-cs"/>
                      </a:endParaRPr>
                    </a:p>
                    <a:p>
                      <a:r>
                        <a:rPr lang="zh-CN" altLang="en-US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处理：以分页形式展现题库中的题目信息，并分类</a:t>
                      </a:r>
                      <a:endParaRPr lang="en-US" altLang="zh-CN" sz="1400" kern="1200" dirty="0">
                        <a:solidFill>
                          <a:schemeClr val="accent1"/>
                        </a:solidFill>
                        <a:latin typeface="+mj-lt"/>
                        <a:ea typeface="+mj-ea"/>
                        <a:cs typeface="+mj-cs"/>
                      </a:endParaRPr>
                    </a:p>
                    <a:p>
                      <a:r>
                        <a:rPr lang="zh-CN" altLang="en-US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输出：</a:t>
                      </a:r>
                      <a:r>
                        <a:rPr lang="en-US" altLang="zh-CN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submit </a:t>
                      </a:r>
                      <a:r>
                        <a:rPr lang="zh-CN" altLang="en-US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表和</a:t>
                      </a:r>
                      <a:r>
                        <a:rPr lang="en-US" altLang="zh-CN" sz="1400" kern="1200" dirty="0" err="1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submit_detail</a:t>
                      </a:r>
                      <a:r>
                        <a:rPr lang="zh-CN" altLang="en-US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表中一条记录</a:t>
                      </a:r>
                      <a:endParaRPr lang="zh-CN" alt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2077855"/>
                  </a:ext>
                </a:extLst>
              </a:tr>
              <a:tr h="408451">
                <a:tc gridSpan="2">
                  <a:txBody>
                    <a:bodyPr/>
                    <a:lstStyle/>
                    <a:p>
                      <a:r>
                        <a:rPr lang="zh-CN" altLang="en-US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备注：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7161465"/>
                  </a:ext>
                </a:extLst>
              </a:tr>
            </a:tbl>
          </a:graphicData>
        </a:graphic>
      </p:graphicFrame>
      <p:sp>
        <p:nvSpPr>
          <p:cNvPr id="6" name="文本框 5">
            <a:extLst>
              <a:ext uri="{FF2B5EF4-FFF2-40B4-BE49-F238E27FC236}">
                <a16:creationId xmlns:a16="http://schemas.microsoft.com/office/drawing/2014/main" id="{3920286F-0D7D-4A08-B550-3AB2508BD6C4}"/>
              </a:ext>
            </a:extLst>
          </p:cNvPr>
          <p:cNvSpPr txBox="1"/>
          <p:nvPr/>
        </p:nvSpPr>
        <p:spPr>
          <a:xfrm>
            <a:off x="1019175" y="71438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pc="300" dirty="0">
                <a:solidFill>
                  <a:schemeClr val="accent1"/>
                </a:solidFill>
                <a:latin typeface="+mj-lt"/>
                <a:ea typeface="+mj-ea"/>
              </a:rPr>
              <a:t>IPO</a:t>
            </a:r>
            <a:r>
              <a:rPr lang="zh-CN" altLang="en-US" spc="300" dirty="0">
                <a:solidFill>
                  <a:schemeClr val="accent1"/>
                </a:solidFill>
                <a:latin typeface="+mj-lt"/>
                <a:ea typeface="+mj-ea"/>
              </a:rPr>
              <a:t>图</a:t>
            </a:r>
            <a:endParaRPr lang="zh-CN" alt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84723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4">
            <a:extLst>
              <a:ext uri="{FF2B5EF4-FFF2-40B4-BE49-F238E27FC236}">
                <a16:creationId xmlns:a16="http://schemas.microsoft.com/office/drawing/2014/main" id="{7817C496-8287-443A-AA25-6167D853C7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0551" y="5845457"/>
            <a:ext cx="759333" cy="726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9AEBDD08-5A50-4F9C-B408-A256E685B3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648" y="1083712"/>
            <a:ext cx="6189034" cy="4355246"/>
          </a:xfrm>
          <a:prstGeom prst="rect">
            <a:avLst/>
          </a:prstGeom>
        </p:spPr>
      </p:pic>
      <p:graphicFrame>
        <p:nvGraphicFramePr>
          <p:cNvPr id="5" name="表格 6">
            <a:extLst>
              <a:ext uri="{FF2B5EF4-FFF2-40B4-BE49-F238E27FC236}">
                <a16:creationId xmlns:a16="http://schemas.microsoft.com/office/drawing/2014/main" id="{1057C053-DE80-47EE-8520-E78CE8961CEF}"/>
              </a:ext>
            </a:extLst>
          </p:cNvPr>
          <p:cNvGraphicFramePr>
            <a:graphicFrameLocks noGrp="1"/>
          </p:cNvGraphicFramePr>
          <p:nvPr/>
        </p:nvGraphicFramePr>
        <p:xfrm>
          <a:off x="6911788" y="1553135"/>
          <a:ext cx="4598894" cy="35077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97116">
                  <a:extLst>
                    <a:ext uri="{9D8B030D-6E8A-4147-A177-3AD203B41FA5}">
                      <a16:colId xmlns:a16="http://schemas.microsoft.com/office/drawing/2014/main" val="784931328"/>
                    </a:ext>
                  </a:extLst>
                </a:gridCol>
                <a:gridCol w="2301778">
                  <a:extLst>
                    <a:ext uri="{9D8B030D-6E8A-4147-A177-3AD203B41FA5}">
                      <a16:colId xmlns:a16="http://schemas.microsoft.com/office/drawing/2014/main" val="2941244266"/>
                    </a:ext>
                  </a:extLst>
                </a:gridCol>
              </a:tblGrid>
              <a:tr h="426821">
                <a:tc gridSpan="2">
                  <a:txBody>
                    <a:bodyPr/>
                    <a:lstStyle/>
                    <a:p>
                      <a:r>
                        <a:rPr lang="zh-CN" altLang="en-US" sz="1400" dirty="0"/>
                        <a:t>系统：爱刷题系统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4030591"/>
                  </a:ext>
                </a:extLst>
              </a:tr>
              <a:tr h="338112">
                <a:tc>
                  <a:txBody>
                    <a:bodyPr/>
                    <a:lstStyle/>
                    <a:p>
                      <a:r>
                        <a:rPr lang="zh-CN" altLang="en-US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设计者：金方永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日期：</a:t>
                      </a:r>
                      <a:r>
                        <a:rPr lang="en-US" altLang="zh-CN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2021/11/7</a:t>
                      </a:r>
                      <a:endParaRPr lang="zh-CN" altLang="en-US" sz="1400" kern="1200" dirty="0">
                        <a:solidFill>
                          <a:schemeClr val="accent1"/>
                        </a:solidFill>
                        <a:latin typeface="+mj-lt"/>
                        <a:ea typeface="+mj-ea"/>
                        <a:cs typeface="+mj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0763061"/>
                  </a:ext>
                </a:extLst>
              </a:tr>
              <a:tr h="980067">
                <a:tc gridSpan="2">
                  <a:txBody>
                    <a:bodyPr/>
                    <a:lstStyle/>
                    <a:p>
                      <a:r>
                        <a:rPr lang="zh-CN" altLang="en-US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模块：错题本板块</a:t>
                      </a:r>
                      <a:endParaRPr lang="en-US" altLang="zh-CN" sz="1400" kern="1200" dirty="0">
                        <a:solidFill>
                          <a:schemeClr val="accent1"/>
                        </a:solidFill>
                        <a:latin typeface="+mj-lt"/>
                        <a:ea typeface="+mj-ea"/>
                        <a:cs typeface="+mj-cs"/>
                      </a:endParaRPr>
                    </a:p>
                    <a:p>
                      <a:r>
                        <a:rPr lang="zh-CN" altLang="en-US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编号：</a:t>
                      </a:r>
                      <a:r>
                        <a:rPr lang="en-US" altLang="zh-CN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1.4</a:t>
                      </a:r>
                    </a:p>
                    <a:p>
                      <a:r>
                        <a:rPr lang="zh-CN" altLang="en-US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被调用：查看</a:t>
                      </a:r>
                      <a:endParaRPr lang="en-US" altLang="zh-CN" sz="1400" kern="1200" dirty="0">
                        <a:solidFill>
                          <a:schemeClr val="accent1"/>
                        </a:solidFill>
                        <a:latin typeface="+mj-lt"/>
                        <a:ea typeface="+mj-ea"/>
                        <a:cs typeface="+mj-cs"/>
                      </a:endParaRPr>
                    </a:p>
                    <a:p>
                      <a:r>
                        <a:rPr lang="zh-CN" altLang="en-US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调用：提交</a:t>
                      </a:r>
                      <a:r>
                        <a:rPr lang="en-US" altLang="zh-CN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1.3.3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2037319"/>
                  </a:ext>
                </a:extLst>
              </a:tr>
              <a:tr h="1336789">
                <a:tc gridSpan="2">
                  <a:txBody>
                    <a:bodyPr/>
                    <a:lstStyle/>
                    <a:p>
                      <a:r>
                        <a:rPr lang="zh-CN" altLang="en-US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输入：提交选择题答案正确与否判断，</a:t>
                      </a:r>
                      <a:r>
                        <a:rPr lang="en-US" altLang="zh-CN" sz="1400" kern="1200" dirty="0" err="1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problemId,submit_ans</a:t>
                      </a:r>
                      <a:endParaRPr lang="en-US" altLang="zh-CN" sz="1400" kern="1200" dirty="0">
                        <a:solidFill>
                          <a:schemeClr val="accent1"/>
                        </a:solidFill>
                        <a:latin typeface="+mj-lt"/>
                        <a:ea typeface="+mj-ea"/>
                        <a:cs typeface="+mj-cs"/>
                      </a:endParaRPr>
                    </a:p>
                    <a:p>
                      <a:r>
                        <a:rPr lang="zh-CN" altLang="en-US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处理：</a:t>
                      </a:r>
                      <a:r>
                        <a:rPr lang="en-US" altLang="zh-CN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if </a:t>
                      </a:r>
                      <a:r>
                        <a:rPr lang="en-US" altLang="zh-CN" sz="1400" kern="1200" dirty="0" err="1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submit_ans</a:t>
                      </a:r>
                      <a:r>
                        <a:rPr lang="zh-CN" altLang="en-US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与</a:t>
                      </a:r>
                      <a:r>
                        <a:rPr lang="en-US" altLang="zh-CN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problem</a:t>
                      </a:r>
                      <a:r>
                        <a:rPr lang="zh-CN" altLang="en-US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表中的</a:t>
                      </a:r>
                      <a:r>
                        <a:rPr lang="en-US" altLang="zh-CN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correct</a:t>
                      </a:r>
                      <a:r>
                        <a:rPr lang="zh-CN" altLang="en-US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不一致，则</a:t>
                      </a:r>
                      <a:r>
                        <a:rPr lang="en-US" altLang="zh-CN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submit</a:t>
                      </a:r>
                      <a:r>
                        <a:rPr lang="zh-CN" altLang="en-US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表中</a:t>
                      </a:r>
                      <a:r>
                        <a:rPr lang="en-US" altLang="zh-CN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result</a:t>
                      </a:r>
                      <a:r>
                        <a:rPr lang="zh-CN" altLang="en-US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为</a:t>
                      </a:r>
                      <a:r>
                        <a:rPr lang="en-US" altLang="zh-CN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0</a:t>
                      </a:r>
                      <a:r>
                        <a:rPr lang="zh-CN" altLang="en-US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，否则为</a:t>
                      </a:r>
                      <a:r>
                        <a:rPr lang="en-US" altLang="zh-CN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1</a:t>
                      </a:r>
                    </a:p>
                    <a:p>
                      <a:r>
                        <a:rPr lang="zh-CN" altLang="en-US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输出：</a:t>
                      </a:r>
                      <a:r>
                        <a:rPr lang="en-US" altLang="zh-CN" sz="1400" kern="1200" dirty="0" err="1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sumbit</a:t>
                      </a:r>
                      <a:r>
                        <a:rPr lang="zh-CN" altLang="en-US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表中</a:t>
                      </a:r>
                      <a:r>
                        <a:rPr lang="en-US" altLang="zh-CN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result</a:t>
                      </a:r>
                      <a:r>
                        <a:rPr lang="zh-CN" altLang="en-US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为</a:t>
                      </a:r>
                      <a:r>
                        <a:rPr lang="en-US" altLang="zh-CN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0</a:t>
                      </a:r>
                      <a:r>
                        <a:rPr lang="zh-CN" altLang="en-US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的一条记录</a:t>
                      </a:r>
                      <a:endParaRPr lang="zh-CN" alt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2077855"/>
                  </a:ext>
                </a:extLst>
              </a:tr>
              <a:tr h="425957">
                <a:tc gridSpan="2">
                  <a:txBody>
                    <a:bodyPr/>
                    <a:lstStyle/>
                    <a:p>
                      <a:r>
                        <a:rPr lang="zh-CN" altLang="en-US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备注：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7161465"/>
                  </a:ext>
                </a:extLst>
              </a:tr>
            </a:tbl>
          </a:graphicData>
        </a:graphic>
      </p:graphicFrame>
      <p:sp>
        <p:nvSpPr>
          <p:cNvPr id="6" name="文本框 5">
            <a:extLst>
              <a:ext uri="{FF2B5EF4-FFF2-40B4-BE49-F238E27FC236}">
                <a16:creationId xmlns:a16="http://schemas.microsoft.com/office/drawing/2014/main" id="{52132620-2AC5-47BB-8568-A8FDEDECCB88}"/>
              </a:ext>
            </a:extLst>
          </p:cNvPr>
          <p:cNvSpPr txBox="1"/>
          <p:nvPr/>
        </p:nvSpPr>
        <p:spPr>
          <a:xfrm>
            <a:off x="1057275" y="58389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pc="300" dirty="0">
                <a:solidFill>
                  <a:schemeClr val="accent1"/>
                </a:solidFill>
                <a:latin typeface="+mj-lt"/>
                <a:ea typeface="+mj-ea"/>
              </a:rPr>
              <a:t>IPO</a:t>
            </a:r>
            <a:r>
              <a:rPr lang="zh-CN" altLang="en-US" spc="300" dirty="0">
                <a:solidFill>
                  <a:schemeClr val="accent1"/>
                </a:solidFill>
                <a:latin typeface="+mj-lt"/>
                <a:ea typeface="+mj-ea"/>
              </a:rPr>
              <a:t>图</a:t>
            </a:r>
            <a:endParaRPr lang="zh-CN" alt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46887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zh-CN" altLang="en-US" dirty="0"/>
              <a:t>项目说明</a:t>
            </a:r>
          </a:p>
        </p:txBody>
      </p:sp>
      <p:pic>
        <p:nvPicPr>
          <p:cNvPr id="39" name="Picture 4">
            <a:extLst>
              <a:ext uri="{FF2B5EF4-FFF2-40B4-BE49-F238E27FC236}">
                <a16:creationId xmlns:a16="http://schemas.microsoft.com/office/drawing/2014/main" id="{DE3B5CC2-AC5C-4E66-A2A9-A043DA8965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9722" y="5734618"/>
            <a:ext cx="759333" cy="726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2BA04BD5-117B-47CB-B380-1FAD31729375}"/>
              </a:ext>
            </a:extLst>
          </p:cNvPr>
          <p:cNvSpPr txBox="1"/>
          <p:nvPr/>
        </p:nvSpPr>
        <p:spPr>
          <a:xfrm>
            <a:off x="914400" y="2346927"/>
            <a:ext cx="3713813" cy="32771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300"/>
              </a:spcAft>
              <a:buClr>
                <a:srgbClr val="1B3868"/>
              </a:buClr>
            </a:pPr>
            <a:r>
              <a:rPr lang="zh-CN" altLang="zh-CN" sz="2000" kern="100" dirty="0">
                <a:solidFill>
                  <a:schemeClr val="accent2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在线</a:t>
            </a:r>
            <a:r>
              <a:rPr lang="zh-CN" altLang="en-US" sz="2000" kern="100" dirty="0">
                <a:solidFill>
                  <a:schemeClr val="accent2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做题</a:t>
            </a:r>
            <a:r>
              <a:rPr lang="zh-CN" altLang="zh-CN" sz="2000" kern="100" dirty="0">
                <a:solidFill>
                  <a:schemeClr val="accent2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系统实现无纸化</a:t>
            </a:r>
            <a:r>
              <a:rPr lang="zh-CN" altLang="en-US" sz="2000" kern="100" dirty="0">
                <a:solidFill>
                  <a:schemeClr val="accent2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做题</a:t>
            </a:r>
            <a:r>
              <a:rPr lang="zh-CN" altLang="zh-CN" sz="2000" kern="100" dirty="0">
                <a:solidFill>
                  <a:schemeClr val="accent2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，突破传统纸质的弊端，成为现代学校教育重要的辅助工具。合理运用在线考试系统能减轻教师工作负担、提升工作效率；学生能实现多次模拟，及时反馈，</a:t>
            </a:r>
            <a:r>
              <a:rPr lang="zh-CN" altLang="en-US" sz="2000" kern="100" dirty="0">
                <a:solidFill>
                  <a:schemeClr val="accent2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专项练习</a:t>
            </a:r>
            <a:r>
              <a:rPr lang="zh-CN" altLang="zh-CN" sz="2000" kern="100" dirty="0">
                <a:solidFill>
                  <a:schemeClr val="accent2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，强化学习成果。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A35C2C59-A565-45A0-96C3-6F7C9C8579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7556" y="2365182"/>
            <a:ext cx="2496887" cy="2390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A405643E-47B1-4DA8-9CF6-2F058D299645}"/>
              </a:ext>
            </a:extLst>
          </p:cNvPr>
          <p:cNvSpPr txBox="1"/>
          <p:nvPr/>
        </p:nvSpPr>
        <p:spPr>
          <a:xfrm>
            <a:off x="1907498" y="1814943"/>
            <a:ext cx="136035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kern="100" dirty="0">
                <a:solidFill>
                  <a:schemeClr val="accent2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项目说明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9D1BF1C-FD63-4DC6-A44D-46A4D2275047}"/>
              </a:ext>
            </a:extLst>
          </p:cNvPr>
          <p:cNvSpPr txBox="1"/>
          <p:nvPr/>
        </p:nvSpPr>
        <p:spPr>
          <a:xfrm>
            <a:off x="8414478" y="1814943"/>
            <a:ext cx="166016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kern="100" dirty="0">
                <a:solidFill>
                  <a:schemeClr val="accent2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技术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34432D8-CCEF-4BC6-B783-EC92DC8D1BDF}"/>
              </a:ext>
            </a:extLst>
          </p:cNvPr>
          <p:cNvSpPr txBox="1"/>
          <p:nvPr/>
        </p:nvSpPr>
        <p:spPr>
          <a:xfrm>
            <a:off x="8172362" y="2365182"/>
            <a:ext cx="287990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kern="100" dirty="0">
                <a:solidFill>
                  <a:schemeClr val="accent2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前端：</a:t>
            </a:r>
            <a:r>
              <a:rPr lang="en-US" altLang="zh-CN" sz="2000" kern="100" dirty="0">
                <a:solidFill>
                  <a:schemeClr val="accent2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Vue</a:t>
            </a:r>
          </a:p>
          <a:p>
            <a:r>
              <a:rPr lang="zh-CN" altLang="en-US" sz="2000" kern="100" dirty="0">
                <a:solidFill>
                  <a:schemeClr val="accent2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后端：</a:t>
            </a:r>
            <a:r>
              <a:rPr lang="en-US" altLang="zh-CN" sz="2000" kern="100" dirty="0" err="1">
                <a:solidFill>
                  <a:schemeClr val="accent2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springboot</a:t>
            </a:r>
            <a:endParaRPr lang="en-US" altLang="zh-CN" sz="2000" kern="100" dirty="0">
              <a:solidFill>
                <a:schemeClr val="accent2"/>
              </a:solidFill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2000" kern="100" dirty="0">
                <a:solidFill>
                  <a:schemeClr val="accent2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数据库：</a:t>
            </a:r>
            <a:r>
              <a:rPr lang="en-US" altLang="zh-CN" sz="2000" kern="100" dirty="0" err="1">
                <a:solidFill>
                  <a:schemeClr val="accent2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mysql</a:t>
            </a:r>
            <a:endParaRPr lang="zh-CN" altLang="en-US" sz="2000" kern="100" dirty="0">
              <a:solidFill>
                <a:schemeClr val="accent2"/>
              </a:solidFill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zh-CN" altLang="en-US" sz="2400" spc="300" dirty="0">
                <a:solidFill>
                  <a:schemeClr val="accent1"/>
                </a:solidFill>
                <a:latin typeface="+mj-ea"/>
                <a:ea typeface="+mj-ea"/>
              </a:rPr>
              <a:t>业务流图</a:t>
            </a:r>
            <a:endParaRPr lang="zh-CN" altLang="en-US" dirty="0"/>
          </a:p>
        </p:txBody>
      </p:sp>
      <p:pic>
        <p:nvPicPr>
          <p:cNvPr id="39" name="Picture 4">
            <a:extLst>
              <a:ext uri="{FF2B5EF4-FFF2-40B4-BE49-F238E27FC236}">
                <a16:creationId xmlns:a16="http://schemas.microsoft.com/office/drawing/2014/main" id="{DE3B5CC2-AC5C-4E66-A2A9-A043DA8965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9722" y="5734618"/>
            <a:ext cx="759333" cy="726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EC60D9D-FFA5-4B0C-9440-E78BAF9DF0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3040" y="542523"/>
            <a:ext cx="4380777" cy="5724525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8563FCE9-9EFB-4EAF-A1B2-519DB7D52200}"/>
              </a:ext>
            </a:extLst>
          </p:cNvPr>
          <p:cNvSpPr txBox="1"/>
          <p:nvPr/>
        </p:nvSpPr>
        <p:spPr>
          <a:xfrm>
            <a:off x="1552575" y="3429000"/>
            <a:ext cx="120015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详细请见业务流程图</a:t>
            </a:r>
            <a:r>
              <a:rPr lang="en-US" altLang="zh-CN" dirty="0"/>
              <a:t>.</a:t>
            </a:r>
            <a:r>
              <a:rPr lang="en-US" altLang="zh-CN" dirty="0" err="1"/>
              <a:t>vsdx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52270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2837E-22B2-4375-A5C9-FBBE7FE53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数据流图</a:t>
            </a:r>
          </a:p>
        </p:txBody>
      </p:sp>
      <p:pic>
        <p:nvPicPr>
          <p:cNvPr id="2050" name="图片 1">
            <a:extLst>
              <a:ext uri="{FF2B5EF4-FFF2-40B4-BE49-F238E27FC236}">
                <a16:creationId xmlns:a16="http://schemas.microsoft.com/office/drawing/2014/main" id="{805E706D-9D74-469B-B879-C3C6BA431A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50" y="2113449"/>
            <a:ext cx="4808537" cy="3306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图片 1">
            <a:extLst>
              <a:ext uri="{FF2B5EF4-FFF2-40B4-BE49-F238E27FC236}">
                <a16:creationId xmlns:a16="http://schemas.microsoft.com/office/drawing/2014/main" id="{F4A2D169-12BA-493E-AAE6-9A8124AE5E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0821" y="2113449"/>
            <a:ext cx="5273675" cy="3246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1FA41406-9CA6-4A8D-B480-5EE4CD3C53BE}"/>
              </a:ext>
            </a:extLst>
          </p:cNvPr>
          <p:cNvSpPr txBox="1"/>
          <p:nvPr/>
        </p:nvSpPr>
        <p:spPr>
          <a:xfrm>
            <a:off x="1510018" y="1342348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学生端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0C621FF-1F47-4D2F-8BD3-AF222F2D8679}"/>
              </a:ext>
            </a:extLst>
          </p:cNvPr>
          <p:cNvSpPr txBox="1"/>
          <p:nvPr/>
        </p:nvSpPr>
        <p:spPr>
          <a:xfrm>
            <a:off x="7759816" y="1308902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管理员端</a:t>
            </a:r>
          </a:p>
        </p:txBody>
      </p:sp>
    </p:spTree>
    <p:extLst>
      <p:ext uri="{BB962C8B-B14F-4D97-AF65-F5344CB8AC3E}">
        <p14:creationId xmlns:p14="http://schemas.microsoft.com/office/powerpoint/2010/main" val="2392712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DE2C8BAA-B84B-48ED-B7B2-983E9E85F1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6588" y="2122415"/>
            <a:ext cx="4997400" cy="3338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7" name="Picture 5">
            <a:extLst>
              <a:ext uri="{FF2B5EF4-FFF2-40B4-BE49-F238E27FC236}">
                <a16:creationId xmlns:a16="http://schemas.microsoft.com/office/drawing/2014/main" id="{6D2A88F7-0693-4240-892D-5728ED20A4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734" y="2348917"/>
            <a:ext cx="5690105" cy="27180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E766E2A7-2922-4526-B6E4-31CC17CA0E64}"/>
              </a:ext>
            </a:extLst>
          </p:cNvPr>
          <p:cNvSpPr txBox="1"/>
          <p:nvPr/>
        </p:nvSpPr>
        <p:spPr>
          <a:xfrm>
            <a:off x="1872843" y="1753083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顶层数据流图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2DDB888-F91C-48EA-A7DC-ACAA21F65227}"/>
              </a:ext>
            </a:extLst>
          </p:cNvPr>
          <p:cNvSpPr txBox="1"/>
          <p:nvPr/>
        </p:nvSpPr>
        <p:spPr>
          <a:xfrm>
            <a:off x="8584035" y="1753083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0</a:t>
            </a:r>
            <a:r>
              <a:rPr lang="zh-CN" altLang="en-US" sz="18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层数据流图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38A9AFB-5725-4A92-9932-18159C730926}"/>
              </a:ext>
            </a:extLst>
          </p:cNvPr>
          <p:cNvSpPr txBox="1"/>
          <p:nvPr/>
        </p:nvSpPr>
        <p:spPr>
          <a:xfrm>
            <a:off x="992981" y="653534"/>
            <a:ext cx="733901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数据流图</a:t>
            </a:r>
          </a:p>
        </p:txBody>
      </p:sp>
    </p:spTree>
    <p:extLst>
      <p:ext uri="{BB962C8B-B14F-4D97-AF65-F5344CB8AC3E}">
        <p14:creationId xmlns:p14="http://schemas.microsoft.com/office/powerpoint/2010/main" val="1318488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占位符 15"/>
          <p:cNvSpPr>
            <a:spLocks noGrp="1"/>
          </p:cNvSpPr>
          <p:nvPr>
            <p:ph type="body" sz="quarter" idx="10"/>
          </p:nvPr>
        </p:nvSpPr>
        <p:spPr>
          <a:xfrm>
            <a:off x="5749751" y="1718058"/>
            <a:ext cx="692498" cy="747897"/>
          </a:xfrm>
          <a:custGeom>
            <a:avLst/>
            <a:gdLst>
              <a:gd name="connsiteX0" fmla="*/ 0 w 65"/>
              <a:gd name="connsiteY0" fmla="*/ 0 h 276999"/>
              <a:gd name="connsiteX1" fmla="*/ 65 w 65"/>
              <a:gd name="connsiteY1" fmla="*/ 0 h 276999"/>
              <a:gd name="connsiteX2" fmla="*/ 65 w 65"/>
              <a:gd name="connsiteY2" fmla="*/ 276999 h 276999"/>
              <a:gd name="connsiteX3" fmla="*/ 0 w 65"/>
              <a:gd name="connsiteY3" fmla="*/ 276999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" h="276999">
                <a:moveTo>
                  <a:pt x="0" y="0"/>
                </a:moveTo>
                <a:lnTo>
                  <a:pt x="65" y="0"/>
                </a:lnTo>
                <a:lnTo>
                  <a:pt x="65" y="276999"/>
                </a:lnTo>
                <a:lnTo>
                  <a:pt x="0" y="276999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altLang="zh-CN"/>
              <a:t>02</a:t>
            </a:r>
            <a:endParaRPr lang="zh-CN" altLang="en-US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1"/>
          </p:nvPr>
        </p:nvSpPr>
        <p:spPr>
          <a:custGeom>
            <a:avLst/>
            <a:gdLst>
              <a:gd name="connsiteX0" fmla="*/ 0 w 2059940"/>
              <a:gd name="connsiteY0" fmla="*/ 0 h 276999"/>
              <a:gd name="connsiteX1" fmla="*/ 2059940 w 2059940"/>
              <a:gd name="connsiteY1" fmla="*/ 0 h 276999"/>
              <a:gd name="connsiteX2" fmla="*/ 2059940 w 2059940"/>
              <a:gd name="connsiteY2" fmla="*/ 276999 h 276999"/>
              <a:gd name="connsiteX3" fmla="*/ 0 w 2059940"/>
              <a:gd name="connsiteY3" fmla="*/ 276999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59940" h="276999">
                <a:moveTo>
                  <a:pt x="0" y="0"/>
                </a:moveTo>
                <a:lnTo>
                  <a:pt x="2059940" y="0"/>
                </a:lnTo>
                <a:lnTo>
                  <a:pt x="2059940" y="276999"/>
                </a:lnTo>
                <a:lnTo>
                  <a:pt x="0" y="276999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altLang="zh-CN" dirty="0"/>
              <a:t>Part 10</a:t>
            </a:r>
            <a:endParaRPr lang="zh-CN" altLang="en-US" dirty="0"/>
          </a:p>
        </p:txBody>
      </p:sp>
      <p:sp>
        <p:nvSpPr>
          <p:cNvPr id="19" name="文本占位符 18"/>
          <p:cNvSpPr>
            <a:spLocks noGrp="1"/>
          </p:cNvSpPr>
          <p:nvPr>
            <p:ph type="body" sz="quarter" idx="12"/>
          </p:nvPr>
        </p:nvSpPr>
        <p:spPr>
          <a:xfrm>
            <a:off x="3358896" y="2801392"/>
            <a:ext cx="6032754" cy="923330"/>
          </a:xfrm>
          <a:prstGeom prst="rect">
            <a:avLst/>
          </a:prstGeom>
        </p:spPr>
        <p:txBody>
          <a:bodyPr/>
          <a:lstStyle/>
          <a:p>
            <a:r>
              <a:rPr lang="zh-CN" altLang="en-US" spc="300" dirty="0">
                <a:latin typeface="+mj-lt"/>
              </a:rPr>
              <a:t>详细</a:t>
            </a:r>
            <a:r>
              <a:rPr lang="zh-CN" altLang="en-US" sz="5400" spc="300" dirty="0">
                <a:solidFill>
                  <a:schemeClr val="accent1"/>
                </a:solidFill>
                <a:latin typeface="+mj-lt"/>
                <a:ea typeface="+mj-ea"/>
              </a:rPr>
              <a:t>设计</a:t>
            </a:r>
          </a:p>
        </p:txBody>
      </p:sp>
      <p:sp>
        <p:nvSpPr>
          <p:cNvPr id="7" name="椭圆 6"/>
          <p:cNvSpPr/>
          <p:nvPr/>
        </p:nvSpPr>
        <p:spPr>
          <a:xfrm>
            <a:off x="5932885" y="5459540"/>
            <a:ext cx="100012" cy="100012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5706667" y="5459540"/>
            <a:ext cx="100012" cy="1000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6159103" y="5459540"/>
            <a:ext cx="100012" cy="1000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6385321" y="5459540"/>
            <a:ext cx="100012" cy="1000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7B71605F-0744-4EB3-A12E-D80692DF50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2827" y="5727895"/>
            <a:ext cx="759333" cy="726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71954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B38A9AFB-5725-4A92-9932-18159C730926}"/>
              </a:ext>
            </a:extLst>
          </p:cNvPr>
          <p:cNvSpPr txBox="1"/>
          <p:nvPr/>
        </p:nvSpPr>
        <p:spPr>
          <a:xfrm>
            <a:off x="992981" y="653534"/>
            <a:ext cx="733901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详细设计文档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C91C837-BA71-4FB2-9960-A3CAD48EDF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2675" y="1330155"/>
            <a:ext cx="8142277" cy="4511073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0ED30B77-A1FE-4920-85F6-AE807AE85C02}"/>
              </a:ext>
            </a:extLst>
          </p:cNvPr>
          <p:cNvSpPr txBox="1"/>
          <p:nvPr/>
        </p:nvSpPr>
        <p:spPr>
          <a:xfrm>
            <a:off x="485775" y="5281136"/>
            <a:ext cx="136207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详细请见详细设计报告</a:t>
            </a:r>
            <a:r>
              <a:rPr lang="en-US" altLang="zh-CN" dirty="0"/>
              <a:t>.doc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F9171A6-2D50-464C-9B52-44D1C737BA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680" y="1373046"/>
            <a:ext cx="10039373" cy="4369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87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B38A9AFB-5725-4A92-9932-18159C730926}"/>
              </a:ext>
            </a:extLst>
          </p:cNvPr>
          <p:cNvSpPr txBox="1"/>
          <p:nvPr/>
        </p:nvSpPr>
        <p:spPr>
          <a:xfrm>
            <a:off x="992981" y="653534"/>
            <a:ext cx="733901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界面设计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57921E8-634E-473A-902C-49B658CC1C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981" y="1437664"/>
            <a:ext cx="10258425" cy="434431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F00DFC6-D707-45A4-AD25-A89108ED51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156" y="1437664"/>
            <a:ext cx="10915650" cy="4530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153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B38A9AFB-5725-4A92-9932-18159C730926}"/>
              </a:ext>
            </a:extLst>
          </p:cNvPr>
          <p:cNvSpPr txBox="1"/>
          <p:nvPr/>
        </p:nvSpPr>
        <p:spPr>
          <a:xfrm>
            <a:off x="992981" y="653534"/>
            <a:ext cx="733901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数据库设计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8F5903C-ADF0-4923-9160-55A0958613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9566" y="1115199"/>
            <a:ext cx="9206217" cy="546735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6DA2728D-8322-4896-8291-7D16E48DC5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8654" y="1115199"/>
            <a:ext cx="8068039" cy="5089267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22C0A46B-F383-4880-94B0-416783E05B18}"/>
              </a:ext>
            </a:extLst>
          </p:cNvPr>
          <p:cNvSpPr txBox="1"/>
          <p:nvPr/>
        </p:nvSpPr>
        <p:spPr>
          <a:xfrm>
            <a:off x="243910" y="4301609"/>
            <a:ext cx="16002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详细请见数据库设计说明</a:t>
            </a:r>
            <a:r>
              <a:rPr lang="en-US" altLang="zh-CN" dirty="0"/>
              <a:t>.doc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46899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B38A9AFB-5725-4A92-9932-18159C730926}"/>
              </a:ext>
            </a:extLst>
          </p:cNvPr>
          <p:cNvSpPr txBox="1"/>
          <p:nvPr/>
        </p:nvSpPr>
        <p:spPr>
          <a:xfrm>
            <a:off x="992981" y="653534"/>
            <a:ext cx="204549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关键算法设计</a:t>
            </a:r>
          </a:p>
        </p:txBody>
      </p:sp>
      <p:pic>
        <p:nvPicPr>
          <p:cNvPr id="2" name="图片 8">
            <a:extLst>
              <a:ext uri="{FF2B5EF4-FFF2-40B4-BE49-F238E27FC236}">
                <a16:creationId xmlns:a16="http://schemas.microsoft.com/office/drawing/2014/main" id="{8CCC5EB6-1D59-47AE-B6C9-C1DC2BF681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431" y="1354255"/>
            <a:ext cx="3769519" cy="41494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DA65AB5E-8561-42B3-96F3-3D445384D8EF}"/>
              </a:ext>
            </a:extLst>
          </p:cNvPr>
          <p:cNvSpPr txBox="1"/>
          <p:nvPr/>
        </p:nvSpPr>
        <p:spPr>
          <a:xfrm>
            <a:off x="9334500" y="5855340"/>
            <a:ext cx="25312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详细请见数据库设计说明</a:t>
            </a:r>
            <a:r>
              <a:rPr lang="en-US" altLang="zh-CN" dirty="0"/>
              <a:t>.doc</a:t>
            </a:r>
            <a:endParaRPr lang="zh-CN" altLang="en-US" dirty="0"/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F0807AC5-61A5-4B3E-82FE-0B8C2FA856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93544"/>
              </p:ext>
            </p:extLst>
          </p:nvPr>
        </p:nvGraphicFramePr>
        <p:xfrm>
          <a:off x="4460875" y="2024590"/>
          <a:ext cx="7054850" cy="25855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486">
                  <a:extLst>
                    <a:ext uri="{9D8B030D-6E8A-4147-A177-3AD203B41FA5}">
                      <a16:colId xmlns:a16="http://schemas.microsoft.com/office/drawing/2014/main" val="2748418062"/>
                    </a:ext>
                  </a:extLst>
                </a:gridCol>
                <a:gridCol w="6586364">
                  <a:extLst>
                    <a:ext uri="{9D8B030D-6E8A-4147-A177-3AD203B41FA5}">
                      <a16:colId xmlns:a16="http://schemas.microsoft.com/office/drawing/2014/main" val="1150579452"/>
                    </a:ext>
                  </a:extLst>
                </a:gridCol>
              </a:tblGrid>
              <a:tr h="373008">
                <a:tc gridSpan="2">
                  <a:txBody>
                    <a:bodyPr/>
                    <a:lstStyle/>
                    <a:p>
                      <a:r>
                        <a:rPr lang="zh-CN" altLang="en-US" dirty="0"/>
                        <a:t>用户做题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9995254"/>
                  </a:ext>
                </a:extLst>
              </a:tr>
              <a:tr h="919746"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altLang="zh-CN" sz="18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开始</a:t>
                      </a:r>
                      <a:r>
                        <a:rPr lang="en-US" altLang="zh-CN" sz="18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----</a:t>
                      </a:r>
                      <a:r>
                        <a:rPr lang="zh-CN" altLang="zh-CN" sz="18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输入用户名、密码</a:t>
                      </a:r>
                      <a:r>
                        <a:rPr lang="en-US" altLang="zh-CN" sz="18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---</a:t>
                      </a:r>
                      <a:r>
                        <a:rPr lang="zh-CN" altLang="zh-CN" sz="18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判断用户是否存在</a:t>
                      </a:r>
                      <a:r>
                        <a:rPr lang="en-US" altLang="zh-CN" sz="18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----</a:t>
                      </a:r>
                      <a:r>
                        <a:rPr lang="zh-CN" altLang="zh-CN" sz="18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选择功能</a:t>
                      </a:r>
                      <a:r>
                        <a:rPr lang="en-US" altLang="zh-CN" sz="18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-----</a:t>
                      </a:r>
                      <a:r>
                        <a:rPr lang="zh-CN" altLang="zh-CN" sz="18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单选题做题</a:t>
                      </a:r>
                      <a:r>
                        <a:rPr lang="en-US" altLang="zh-CN" sz="18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-----</a:t>
                      </a:r>
                      <a:r>
                        <a:rPr lang="zh-CN" altLang="zh-CN" sz="18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用户是否选择科目</a:t>
                      </a:r>
                      <a:r>
                        <a:rPr lang="en-US" altLang="zh-CN" sz="18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-----</a:t>
                      </a:r>
                      <a:r>
                        <a:rPr lang="zh-CN" altLang="zh-CN" sz="18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显示题目</a:t>
                      </a:r>
                      <a:r>
                        <a:rPr lang="en-US" altLang="zh-CN" sz="18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-----</a:t>
                      </a:r>
                      <a:r>
                        <a:rPr lang="zh-CN" altLang="zh-CN" sz="18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用户做题</a:t>
                      </a:r>
                      <a:r>
                        <a:rPr lang="en-US" altLang="zh-CN" sz="18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------</a:t>
                      </a:r>
                      <a:r>
                        <a:rPr lang="zh-CN" altLang="zh-CN" sz="18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判题</a:t>
                      </a:r>
                      <a:r>
                        <a:rPr lang="en-US" altLang="zh-CN" sz="18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-----</a:t>
                      </a:r>
                      <a:r>
                        <a:rPr lang="zh-CN" altLang="zh-CN" sz="18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显示答案解析</a:t>
                      </a:r>
                      <a:r>
                        <a:rPr lang="en-US" altLang="zh-CN" sz="18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---</a:t>
                      </a:r>
                      <a:r>
                        <a:rPr lang="zh-CN" altLang="zh-CN" sz="18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结束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6712097"/>
                  </a:ext>
                </a:extLst>
              </a:tr>
              <a:tr h="919746"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开始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输入用户名、密码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判断用户是否存在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选择功能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单选题做题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用户是否选择科目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显示题目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用户做题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判题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生成错题集并显示答案解析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结束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8546705"/>
                  </a:ext>
                </a:extLst>
              </a:tr>
              <a:tr h="373008">
                <a:tc>
                  <a:txBody>
                    <a:bodyPr/>
                    <a:lstStyle/>
                    <a:p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开始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输入用户名、密码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判断用户是否存在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90404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21467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B38A9AFB-5725-4A92-9932-18159C730926}"/>
              </a:ext>
            </a:extLst>
          </p:cNvPr>
          <p:cNvSpPr txBox="1"/>
          <p:nvPr/>
        </p:nvSpPr>
        <p:spPr>
          <a:xfrm>
            <a:off x="992981" y="653534"/>
            <a:ext cx="204549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关键算法设计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A65AB5E-8561-42B3-96F3-3D445384D8EF}"/>
              </a:ext>
            </a:extLst>
          </p:cNvPr>
          <p:cNvSpPr txBox="1"/>
          <p:nvPr/>
        </p:nvSpPr>
        <p:spPr>
          <a:xfrm>
            <a:off x="9334500" y="5855340"/>
            <a:ext cx="25312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详细请见数据库设计说明</a:t>
            </a:r>
            <a:r>
              <a:rPr lang="en-US" altLang="zh-CN" dirty="0"/>
              <a:t>.doc</a:t>
            </a:r>
            <a:endParaRPr lang="zh-CN" altLang="en-US" dirty="0"/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F0807AC5-61A5-4B3E-82FE-0B8C2FA856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3717783"/>
              </p:ext>
            </p:extLst>
          </p:nvPr>
        </p:nvGraphicFramePr>
        <p:xfrm>
          <a:off x="4460875" y="2024590"/>
          <a:ext cx="7054850" cy="25855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486">
                  <a:extLst>
                    <a:ext uri="{9D8B030D-6E8A-4147-A177-3AD203B41FA5}">
                      <a16:colId xmlns:a16="http://schemas.microsoft.com/office/drawing/2014/main" val="2748418062"/>
                    </a:ext>
                  </a:extLst>
                </a:gridCol>
                <a:gridCol w="6586364">
                  <a:extLst>
                    <a:ext uri="{9D8B030D-6E8A-4147-A177-3AD203B41FA5}">
                      <a16:colId xmlns:a16="http://schemas.microsoft.com/office/drawing/2014/main" val="1150579452"/>
                    </a:ext>
                  </a:extLst>
                </a:gridCol>
              </a:tblGrid>
              <a:tr h="373008">
                <a:tc gridSpan="2">
                  <a:txBody>
                    <a:bodyPr/>
                    <a:lstStyle/>
                    <a:p>
                      <a:r>
                        <a:rPr lang="zh-CN" altLang="en-US" dirty="0"/>
                        <a:t>学生修改信息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9995254"/>
                  </a:ext>
                </a:extLst>
              </a:tr>
              <a:tr h="919746"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/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开始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输入用户名、密码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判断用户是否存在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选择功能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个人信息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用户修改个人信息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修改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修改成功信息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—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结束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6712097"/>
                  </a:ext>
                </a:extLst>
              </a:tr>
              <a:tr h="919746"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/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开始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输入用户名、密码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判断用户是否存在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选择功能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个人信息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用户修改个人信息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修改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报错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—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结束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8546705"/>
                  </a:ext>
                </a:extLst>
              </a:tr>
              <a:tr h="373008">
                <a:tc>
                  <a:txBody>
                    <a:bodyPr/>
                    <a:lstStyle/>
                    <a:p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开始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输入用户名、密码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判断用户是否存在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9040480"/>
                  </a:ext>
                </a:extLst>
              </a:tr>
            </a:tbl>
          </a:graphicData>
        </a:graphic>
      </p:graphicFrame>
      <p:pic>
        <p:nvPicPr>
          <p:cNvPr id="4099" name="图片 2">
            <a:extLst>
              <a:ext uri="{FF2B5EF4-FFF2-40B4-BE49-F238E27FC236}">
                <a16:creationId xmlns:a16="http://schemas.microsoft.com/office/drawing/2014/main" id="{25FC05E3-7569-4D51-9C4A-14B3D7BD4B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275" y="1414760"/>
            <a:ext cx="2657378" cy="48997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6663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B38A9AFB-5725-4A92-9932-18159C730926}"/>
              </a:ext>
            </a:extLst>
          </p:cNvPr>
          <p:cNvSpPr txBox="1"/>
          <p:nvPr/>
        </p:nvSpPr>
        <p:spPr>
          <a:xfrm>
            <a:off x="992981" y="653534"/>
            <a:ext cx="204549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关键算法设计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A65AB5E-8561-42B3-96F3-3D445384D8EF}"/>
              </a:ext>
            </a:extLst>
          </p:cNvPr>
          <p:cNvSpPr txBox="1"/>
          <p:nvPr/>
        </p:nvSpPr>
        <p:spPr>
          <a:xfrm>
            <a:off x="9334500" y="5855340"/>
            <a:ext cx="25312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详细请见数据库设计说明</a:t>
            </a:r>
            <a:r>
              <a:rPr lang="en-US" altLang="zh-CN" dirty="0"/>
              <a:t>.doc</a:t>
            </a:r>
            <a:endParaRPr lang="zh-CN" altLang="en-US" dirty="0"/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F0807AC5-61A5-4B3E-82FE-0B8C2FA856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3994724"/>
              </p:ext>
            </p:extLst>
          </p:nvPr>
        </p:nvGraphicFramePr>
        <p:xfrm>
          <a:off x="4000500" y="1881715"/>
          <a:ext cx="7524750" cy="34926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690">
                  <a:extLst>
                    <a:ext uri="{9D8B030D-6E8A-4147-A177-3AD203B41FA5}">
                      <a16:colId xmlns:a16="http://schemas.microsoft.com/office/drawing/2014/main" val="2748418062"/>
                    </a:ext>
                  </a:extLst>
                </a:gridCol>
                <a:gridCol w="7025060">
                  <a:extLst>
                    <a:ext uri="{9D8B030D-6E8A-4147-A177-3AD203B41FA5}">
                      <a16:colId xmlns:a16="http://schemas.microsoft.com/office/drawing/2014/main" val="1150579452"/>
                    </a:ext>
                  </a:extLst>
                </a:gridCol>
              </a:tblGrid>
              <a:tr h="373008">
                <a:tc gridSpan="2">
                  <a:txBody>
                    <a:bodyPr/>
                    <a:lstStyle/>
                    <a:p>
                      <a:r>
                        <a:rPr lang="zh-CN" altLang="en-US" dirty="0"/>
                        <a:t>学生试卷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9995254"/>
                  </a:ext>
                </a:extLst>
              </a:tr>
              <a:tr h="919746"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开始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输入用户名、密码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判断用户是否存在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选择功能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试卷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—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用户是否选择科目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显示试卷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选择试卷进行下载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下载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下载成功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用户进行查看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结束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6712097"/>
                  </a:ext>
                </a:extLst>
              </a:tr>
              <a:tr h="919746"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开始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输入用户名、密码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判断用户是否存在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选择功能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试卷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—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用户是否选择科目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显示试卷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选择试卷进行下载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下载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下载失败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报错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结束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8546705"/>
                  </a:ext>
                </a:extLst>
              </a:tr>
              <a:tr h="373008">
                <a:tc>
                  <a:txBody>
                    <a:bodyPr/>
                    <a:lstStyle/>
                    <a:p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开始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输入用户名、密码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判断用户是否存在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选择功能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试卷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—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用户是否选择科目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没有选择科目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选择科目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9040480"/>
                  </a:ext>
                </a:extLst>
              </a:tr>
              <a:tr h="373008">
                <a:tc>
                  <a:txBody>
                    <a:bodyPr/>
                    <a:lstStyle/>
                    <a:p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开始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输入用户名、密码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判断用户是否存在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不存在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重新输入账号密码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2217847"/>
                  </a:ext>
                </a:extLst>
              </a:tr>
            </a:tbl>
          </a:graphicData>
        </a:graphic>
      </p:graphicFrame>
      <p:sp>
        <p:nvSpPr>
          <p:cNvPr id="6" name="Rectangle 7">
            <a:extLst>
              <a:ext uri="{FF2B5EF4-FFF2-40B4-BE49-F238E27FC236}">
                <a16:creationId xmlns:a16="http://schemas.microsoft.com/office/drawing/2014/main" id="{011F7959-2CB2-42C5-AB82-465D9A35A6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5129" name="图片 2">
            <a:extLst>
              <a:ext uri="{FF2B5EF4-FFF2-40B4-BE49-F238E27FC236}">
                <a16:creationId xmlns:a16="http://schemas.microsoft.com/office/drawing/2014/main" id="{A3AFA796-1080-448B-8811-5A1B41DE03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125" y="1311533"/>
            <a:ext cx="3625850" cy="4822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99090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占位符 15"/>
          <p:cNvSpPr>
            <a:spLocks noGrp="1"/>
          </p:cNvSpPr>
          <p:nvPr>
            <p:ph type="body" sz="quarter" idx="10"/>
          </p:nvPr>
        </p:nvSpPr>
        <p:spPr>
          <a:xfrm>
            <a:off x="5749751" y="1718058"/>
            <a:ext cx="692498" cy="747897"/>
          </a:xfrm>
          <a:custGeom>
            <a:avLst/>
            <a:gdLst>
              <a:gd name="connsiteX0" fmla="*/ 0 w 65"/>
              <a:gd name="connsiteY0" fmla="*/ 0 h 276999"/>
              <a:gd name="connsiteX1" fmla="*/ 65 w 65"/>
              <a:gd name="connsiteY1" fmla="*/ 0 h 276999"/>
              <a:gd name="connsiteX2" fmla="*/ 65 w 65"/>
              <a:gd name="connsiteY2" fmla="*/ 276999 h 276999"/>
              <a:gd name="connsiteX3" fmla="*/ 0 w 65"/>
              <a:gd name="connsiteY3" fmla="*/ 276999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" h="276999">
                <a:moveTo>
                  <a:pt x="0" y="0"/>
                </a:moveTo>
                <a:lnTo>
                  <a:pt x="65" y="0"/>
                </a:lnTo>
                <a:lnTo>
                  <a:pt x="65" y="276999"/>
                </a:lnTo>
                <a:lnTo>
                  <a:pt x="0" y="276999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altLang="zh-CN"/>
              <a:t>02</a:t>
            </a:r>
            <a:endParaRPr lang="zh-CN" altLang="en-US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1"/>
          </p:nvPr>
        </p:nvSpPr>
        <p:spPr>
          <a:custGeom>
            <a:avLst/>
            <a:gdLst>
              <a:gd name="connsiteX0" fmla="*/ 0 w 2059940"/>
              <a:gd name="connsiteY0" fmla="*/ 0 h 276999"/>
              <a:gd name="connsiteX1" fmla="*/ 2059940 w 2059940"/>
              <a:gd name="connsiteY1" fmla="*/ 0 h 276999"/>
              <a:gd name="connsiteX2" fmla="*/ 2059940 w 2059940"/>
              <a:gd name="connsiteY2" fmla="*/ 276999 h 276999"/>
              <a:gd name="connsiteX3" fmla="*/ 0 w 2059940"/>
              <a:gd name="connsiteY3" fmla="*/ 276999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59940" h="276999">
                <a:moveTo>
                  <a:pt x="0" y="0"/>
                </a:moveTo>
                <a:lnTo>
                  <a:pt x="2059940" y="0"/>
                </a:lnTo>
                <a:lnTo>
                  <a:pt x="2059940" y="276999"/>
                </a:lnTo>
                <a:lnTo>
                  <a:pt x="0" y="276999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altLang="zh-CN" dirty="0"/>
              <a:t>Part 2</a:t>
            </a:r>
            <a:endParaRPr lang="zh-CN" altLang="en-US" dirty="0"/>
          </a:p>
        </p:txBody>
      </p:sp>
      <p:sp>
        <p:nvSpPr>
          <p:cNvPr id="19" name="文本占位符 18"/>
          <p:cNvSpPr>
            <a:spLocks noGrp="1"/>
          </p:cNvSpPr>
          <p:nvPr>
            <p:ph type="body" sz="quarter" idx="12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sz="5400" spc="300" dirty="0">
                <a:solidFill>
                  <a:schemeClr val="accent1"/>
                </a:solidFill>
                <a:latin typeface="+mj-ea"/>
                <a:ea typeface="+mj-ea"/>
              </a:rPr>
              <a:t>项目计划</a:t>
            </a:r>
          </a:p>
        </p:txBody>
      </p:sp>
      <p:sp>
        <p:nvSpPr>
          <p:cNvPr id="7" name="椭圆 6"/>
          <p:cNvSpPr/>
          <p:nvPr/>
        </p:nvSpPr>
        <p:spPr>
          <a:xfrm>
            <a:off x="5932885" y="5459540"/>
            <a:ext cx="100012" cy="100012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5706667" y="5459540"/>
            <a:ext cx="100012" cy="1000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6159103" y="5459540"/>
            <a:ext cx="100012" cy="1000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6385321" y="5459540"/>
            <a:ext cx="100012" cy="1000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7B71605F-0744-4EB3-A12E-D80692DF50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2827" y="5727895"/>
            <a:ext cx="759333" cy="726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64513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B38A9AFB-5725-4A92-9932-18159C730926}"/>
              </a:ext>
            </a:extLst>
          </p:cNvPr>
          <p:cNvSpPr txBox="1"/>
          <p:nvPr/>
        </p:nvSpPr>
        <p:spPr>
          <a:xfrm>
            <a:off x="992981" y="653534"/>
            <a:ext cx="204549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PDL</a:t>
            </a:r>
            <a:r>
              <a:rPr lang="zh-CN" altLang="en-US" sz="24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伪码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A65AB5E-8561-42B3-96F3-3D445384D8EF}"/>
              </a:ext>
            </a:extLst>
          </p:cNvPr>
          <p:cNvSpPr txBox="1"/>
          <p:nvPr/>
        </p:nvSpPr>
        <p:spPr>
          <a:xfrm>
            <a:off x="9334500" y="5855340"/>
            <a:ext cx="25312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详细请见</a:t>
            </a:r>
            <a:r>
              <a:rPr lang="en-US" altLang="zh-CN" dirty="0"/>
              <a:t>PDL</a:t>
            </a:r>
            <a:r>
              <a:rPr lang="zh-CN" altLang="en-US" dirty="0"/>
              <a:t>伪码</a:t>
            </a:r>
            <a:r>
              <a:rPr lang="en-US" altLang="zh-CN" dirty="0"/>
              <a:t>.md</a:t>
            </a:r>
            <a:endParaRPr lang="zh-CN" altLang="en-US" dirty="0"/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011F7959-2CB2-42C5-AB82-465D9A35A6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DA36DBD-E181-49B2-8433-B893DBAB0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393" y="1311533"/>
            <a:ext cx="4582164" cy="462027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74D159D-9242-4232-8E53-471EA73472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6546" y="884366"/>
            <a:ext cx="5430008" cy="237205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F3AAD1B7-40AB-4818-A649-DDD0B169C8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4899" y="3386900"/>
            <a:ext cx="6196787" cy="2159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670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B38A9AFB-5725-4A92-9932-18159C730926}"/>
              </a:ext>
            </a:extLst>
          </p:cNvPr>
          <p:cNvSpPr txBox="1"/>
          <p:nvPr/>
        </p:nvSpPr>
        <p:spPr>
          <a:xfrm>
            <a:off x="992981" y="653534"/>
            <a:ext cx="204549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PDL</a:t>
            </a:r>
            <a:r>
              <a:rPr lang="zh-CN" altLang="en-US" sz="24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伪码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A65AB5E-8561-42B3-96F3-3D445384D8EF}"/>
              </a:ext>
            </a:extLst>
          </p:cNvPr>
          <p:cNvSpPr txBox="1"/>
          <p:nvPr/>
        </p:nvSpPr>
        <p:spPr>
          <a:xfrm>
            <a:off x="9334500" y="5855340"/>
            <a:ext cx="25312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详细请见</a:t>
            </a:r>
            <a:r>
              <a:rPr lang="en-US" altLang="zh-CN" dirty="0"/>
              <a:t>PDL</a:t>
            </a:r>
            <a:r>
              <a:rPr lang="zh-CN" altLang="en-US" dirty="0"/>
              <a:t>伪码</a:t>
            </a:r>
            <a:r>
              <a:rPr lang="en-US" altLang="zh-CN" dirty="0"/>
              <a:t>.md</a:t>
            </a:r>
            <a:endParaRPr lang="zh-CN" altLang="en-US" dirty="0"/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011F7959-2CB2-42C5-AB82-465D9A35A6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DA7AB26-9E62-40CC-AA43-AB3B80B296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903" y="1311534"/>
            <a:ext cx="5659742" cy="1822192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B5A99CAB-B7B0-4D92-ADFF-3ACD28E823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903" y="3133726"/>
            <a:ext cx="4541116" cy="3386486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30B15EB2-A564-48D2-9C56-8D5163CE7A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1924" y="884366"/>
            <a:ext cx="5594539" cy="1822192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285D7869-6248-4DB1-9E24-83C7BD49F2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9944" y="2863803"/>
            <a:ext cx="2602441" cy="296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181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占位符 15"/>
          <p:cNvSpPr>
            <a:spLocks noGrp="1"/>
          </p:cNvSpPr>
          <p:nvPr>
            <p:ph type="body" sz="quarter" idx="10"/>
          </p:nvPr>
        </p:nvSpPr>
        <p:spPr>
          <a:xfrm>
            <a:off x="5749751" y="1718058"/>
            <a:ext cx="692498" cy="747897"/>
          </a:xfrm>
          <a:custGeom>
            <a:avLst/>
            <a:gdLst>
              <a:gd name="connsiteX0" fmla="*/ 0 w 65"/>
              <a:gd name="connsiteY0" fmla="*/ 0 h 276999"/>
              <a:gd name="connsiteX1" fmla="*/ 65 w 65"/>
              <a:gd name="connsiteY1" fmla="*/ 0 h 276999"/>
              <a:gd name="connsiteX2" fmla="*/ 65 w 65"/>
              <a:gd name="connsiteY2" fmla="*/ 276999 h 276999"/>
              <a:gd name="connsiteX3" fmla="*/ 0 w 65"/>
              <a:gd name="connsiteY3" fmla="*/ 276999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" h="276999">
                <a:moveTo>
                  <a:pt x="0" y="0"/>
                </a:moveTo>
                <a:lnTo>
                  <a:pt x="65" y="0"/>
                </a:lnTo>
                <a:lnTo>
                  <a:pt x="65" y="276999"/>
                </a:lnTo>
                <a:lnTo>
                  <a:pt x="0" y="276999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altLang="zh-CN"/>
              <a:t>02</a:t>
            </a:r>
            <a:endParaRPr lang="zh-CN" altLang="en-US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1"/>
          </p:nvPr>
        </p:nvSpPr>
        <p:spPr>
          <a:custGeom>
            <a:avLst/>
            <a:gdLst>
              <a:gd name="connsiteX0" fmla="*/ 0 w 2059940"/>
              <a:gd name="connsiteY0" fmla="*/ 0 h 276999"/>
              <a:gd name="connsiteX1" fmla="*/ 2059940 w 2059940"/>
              <a:gd name="connsiteY1" fmla="*/ 0 h 276999"/>
              <a:gd name="connsiteX2" fmla="*/ 2059940 w 2059940"/>
              <a:gd name="connsiteY2" fmla="*/ 276999 h 276999"/>
              <a:gd name="connsiteX3" fmla="*/ 0 w 2059940"/>
              <a:gd name="connsiteY3" fmla="*/ 276999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59940" h="276999">
                <a:moveTo>
                  <a:pt x="0" y="0"/>
                </a:moveTo>
                <a:lnTo>
                  <a:pt x="2059940" y="0"/>
                </a:lnTo>
                <a:lnTo>
                  <a:pt x="2059940" y="276999"/>
                </a:lnTo>
                <a:lnTo>
                  <a:pt x="0" y="276999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altLang="zh-CN" dirty="0"/>
              <a:t>Part 11</a:t>
            </a:r>
            <a:endParaRPr lang="zh-CN" altLang="en-US" dirty="0"/>
          </a:p>
        </p:txBody>
      </p:sp>
      <p:sp>
        <p:nvSpPr>
          <p:cNvPr id="19" name="文本占位符 18"/>
          <p:cNvSpPr>
            <a:spLocks noGrp="1"/>
          </p:cNvSpPr>
          <p:nvPr>
            <p:ph type="body" sz="quarter" idx="12"/>
          </p:nvPr>
        </p:nvSpPr>
        <p:spPr>
          <a:xfrm>
            <a:off x="3358896" y="2801392"/>
            <a:ext cx="6032754" cy="923330"/>
          </a:xfrm>
          <a:prstGeom prst="rect">
            <a:avLst/>
          </a:prstGeom>
        </p:spPr>
        <p:txBody>
          <a:bodyPr/>
          <a:lstStyle/>
          <a:p>
            <a:r>
              <a:rPr lang="zh-CN" altLang="en-US" sz="5400" spc="300" dirty="0">
                <a:solidFill>
                  <a:schemeClr val="accent1"/>
                </a:solidFill>
                <a:latin typeface="+mj-lt"/>
                <a:ea typeface="+mj-ea"/>
              </a:rPr>
              <a:t>代码规范</a:t>
            </a:r>
          </a:p>
        </p:txBody>
      </p:sp>
      <p:sp>
        <p:nvSpPr>
          <p:cNvPr id="7" name="椭圆 6"/>
          <p:cNvSpPr/>
          <p:nvPr/>
        </p:nvSpPr>
        <p:spPr>
          <a:xfrm>
            <a:off x="5932885" y="5459540"/>
            <a:ext cx="100012" cy="100012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5706667" y="5459540"/>
            <a:ext cx="100012" cy="1000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6159103" y="5459540"/>
            <a:ext cx="100012" cy="1000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6385321" y="5459540"/>
            <a:ext cx="100012" cy="1000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7B71605F-0744-4EB3-A12E-D80692DF50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2827" y="5727895"/>
            <a:ext cx="759333" cy="726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00985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B38A9AFB-5725-4A92-9932-18159C730926}"/>
              </a:ext>
            </a:extLst>
          </p:cNvPr>
          <p:cNvSpPr txBox="1"/>
          <p:nvPr/>
        </p:nvSpPr>
        <p:spPr>
          <a:xfrm>
            <a:off x="992981" y="653534"/>
            <a:ext cx="204549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代码规范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A65AB5E-8561-42B3-96F3-3D445384D8EF}"/>
              </a:ext>
            </a:extLst>
          </p:cNvPr>
          <p:cNvSpPr txBox="1"/>
          <p:nvPr/>
        </p:nvSpPr>
        <p:spPr>
          <a:xfrm>
            <a:off x="9334500" y="5855340"/>
            <a:ext cx="25312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详细请见代码规范说明</a:t>
            </a:r>
            <a:r>
              <a:rPr lang="en-US" altLang="zh-CN" dirty="0"/>
              <a:t>.doc</a:t>
            </a:r>
            <a:endParaRPr lang="zh-CN" altLang="en-US" dirty="0"/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011F7959-2CB2-42C5-AB82-465D9A35A6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ADAB40A-16D8-42EC-9426-9971CC7FF7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011" y="1115199"/>
            <a:ext cx="10162364" cy="435616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3231835-946E-43C6-8BBC-46DF95B947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935" y="1432425"/>
            <a:ext cx="10672130" cy="4500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808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占位符 15"/>
          <p:cNvSpPr>
            <a:spLocks noGrp="1"/>
          </p:cNvSpPr>
          <p:nvPr>
            <p:ph type="body" sz="quarter" idx="10"/>
          </p:nvPr>
        </p:nvSpPr>
        <p:spPr>
          <a:xfrm>
            <a:off x="5749751" y="1718058"/>
            <a:ext cx="692498" cy="747897"/>
          </a:xfrm>
          <a:custGeom>
            <a:avLst/>
            <a:gdLst>
              <a:gd name="connsiteX0" fmla="*/ 0 w 65"/>
              <a:gd name="connsiteY0" fmla="*/ 0 h 276999"/>
              <a:gd name="connsiteX1" fmla="*/ 65 w 65"/>
              <a:gd name="connsiteY1" fmla="*/ 0 h 276999"/>
              <a:gd name="connsiteX2" fmla="*/ 65 w 65"/>
              <a:gd name="connsiteY2" fmla="*/ 276999 h 276999"/>
              <a:gd name="connsiteX3" fmla="*/ 0 w 65"/>
              <a:gd name="connsiteY3" fmla="*/ 276999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" h="276999">
                <a:moveTo>
                  <a:pt x="0" y="0"/>
                </a:moveTo>
                <a:lnTo>
                  <a:pt x="65" y="0"/>
                </a:lnTo>
                <a:lnTo>
                  <a:pt x="65" y="276999"/>
                </a:lnTo>
                <a:lnTo>
                  <a:pt x="0" y="276999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altLang="zh-CN"/>
              <a:t>02</a:t>
            </a:r>
            <a:endParaRPr lang="zh-CN" altLang="en-US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1"/>
          </p:nvPr>
        </p:nvSpPr>
        <p:spPr>
          <a:custGeom>
            <a:avLst/>
            <a:gdLst>
              <a:gd name="connsiteX0" fmla="*/ 0 w 2059940"/>
              <a:gd name="connsiteY0" fmla="*/ 0 h 276999"/>
              <a:gd name="connsiteX1" fmla="*/ 2059940 w 2059940"/>
              <a:gd name="connsiteY1" fmla="*/ 0 h 276999"/>
              <a:gd name="connsiteX2" fmla="*/ 2059940 w 2059940"/>
              <a:gd name="connsiteY2" fmla="*/ 276999 h 276999"/>
              <a:gd name="connsiteX3" fmla="*/ 0 w 2059940"/>
              <a:gd name="connsiteY3" fmla="*/ 276999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59940" h="276999">
                <a:moveTo>
                  <a:pt x="0" y="0"/>
                </a:moveTo>
                <a:lnTo>
                  <a:pt x="2059940" y="0"/>
                </a:lnTo>
                <a:lnTo>
                  <a:pt x="2059940" y="276999"/>
                </a:lnTo>
                <a:lnTo>
                  <a:pt x="0" y="276999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altLang="zh-CN" dirty="0"/>
              <a:t>Part 12</a:t>
            </a:r>
            <a:endParaRPr lang="zh-CN" altLang="en-US" dirty="0"/>
          </a:p>
        </p:txBody>
      </p:sp>
      <p:sp>
        <p:nvSpPr>
          <p:cNvPr id="19" name="文本占位符 18"/>
          <p:cNvSpPr>
            <a:spLocks noGrp="1"/>
          </p:cNvSpPr>
          <p:nvPr>
            <p:ph type="body" sz="quarter" idx="12"/>
          </p:nvPr>
        </p:nvSpPr>
        <p:spPr>
          <a:xfrm>
            <a:off x="3358896" y="2801392"/>
            <a:ext cx="6032754" cy="923330"/>
          </a:xfrm>
          <a:prstGeom prst="rect">
            <a:avLst/>
          </a:prstGeom>
        </p:spPr>
        <p:txBody>
          <a:bodyPr/>
          <a:lstStyle/>
          <a:p>
            <a:r>
              <a:rPr lang="zh-CN" altLang="en-US" sz="5400" spc="300" dirty="0">
                <a:solidFill>
                  <a:schemeClr val="accent1"/>
                </a:solidFill>
                <a:latin typeface="+mj-lt"/>
                <a:ea typeface="+mj-ea"/>
              </a:rPr>
              <a:t>测试计划</a:t>
            </a:r>
          </a:p>
        </p:txBody>
      </p:sp>
      <p:sp>
        <p:nvSpPr>
          <p:cNvPr id="7" name="椭圆 6"/>
          <p:cNvSpPr/>
          <p:nvPr/>
        </p:nvSpPr>
        <p:spPr>
          <a:xfrm>
            <a:off x="5932885" y="5459540"/>
            <a:ext cx="100012" cy="100012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5706667" y="5459540"/>
            <a:ext cx="100012" cy="1000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6159103" y="5459540"/>
            <a:ext cx="100012" cy="1000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6385321" y="5459540"/>
            <a:ext cx="100012" cy="1000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7B71605F-0744-4EB3-A12E-D80692DF50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2827" y="5727895"/>
            <a:ext cx="759333" cy="726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97835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AF904A-4755-491D-BF9F-E2CEBA20F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测试流程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E7F7390-93D5-4C77-BF99-2967120A03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7324" y="1110615"/>
            <a:ext cx="7911091" cy="530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898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A77F78-1C46-4FC8-B934-AC67CB291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测试计划报告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19C98BF-8B8F-498F-8FC1-8B5E2FA5AF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6984" y="1400174"/>
            <a:ext cx="9371015" cy="441058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9708759-7C7E-40F6-965B-C20D7D6936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7999" y="783693"/>
            <a:ext cx="6483001" cy="548335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1FBABD4-B21E-40D1-8025-8D09FA8D0C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4348" y="643114"/>
            <a:ext cx="7270366" cy="5995746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ACBE3ED9-EC22-475B-A107-E1F5BB3E56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6096" y="523620"/>
            <a:ext cx="7063538" cy="6214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150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占位符 15"/>
          <p:cNvSpPr>
            <a:spLocks noGrp="1"/>
          </p:cNvSpPr>
          <p:nvPr>
            <p:ph type="body" sz="quarter" idx="10"/>
          </p:nvPr>
        </p:nvSpPr>
        <p:spPr>
          <a:xfrm>
            <a:off x="5749751" y="1718058"/>
            <a:ext cx="692498" cy="747897"/>
          </a:xfrm>
          <a:custGeom>
            <a:avLst/>
            <a:gdLst>
              <a:gd name="connsiteX0" fmla="*/ 0 w 65"/>
              <a:gd name="connsiteY0" fmla="*/ 0 h 276999"/>
              <a:gd name="connsiteX1" fmla="*/ 65 w 65"/>
              <a:gd name="connsiteY1" fmla="*/ 0 h 276999"/>
              <a:gd name="connsiteX2" fmla="*/ 65 w 65"/>
              <a:gd name="connsiteY2" fmla="*/ 276999 h 276999"/>
              <a:gd name="connsiteX3" fmla="*/ 0 w 65"/>
              <a:gd name="connsiteY3" fmla="*/ 276999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" h="276999">
                <a:moveTo>
                  <a:pt x="0" y="0"/>
                </a:moveTo>
                <a:lnTo>
                  <a:pt x="65" y="0"/>
                </a:lnTo>
                <a:lnTo>
                  <a:pt x="65" y="276999"/>
                </a:lnTo>
                <a:lnTo>
                  <a:pt x="0" y="276999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altLang="zh-CN"/>
              <a:t>02</a:t>
            </a:r>
            <a:endParaRPr lang="zh-CN" altLang="en-US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1"/>
          </p:nvPr>
        </p:nvSpPr>
        <p:spPr>
          <a:custGeom>
            <a:avLst/>
            <a:gdLst>
              <a:gd name="connsiteX0" fmla="*/ 0 w 2059940"/>
              <a:gd name="connsiteY0" fmla="*/ 0 h 276999"/>
              <a:gd name="connsiteX1" fmla="*/ 2059940 w 2059940"/>
              <a:gd name="connsiteY1" fmla="*/ 0 h 276999"/>
              <a:gd name="connsiteX2" fmla="*/ 2059940 w 2059940"/>
              <a:gd name="connsiteY2" fmla="*/ 276999 h 276999"/>
              <a:gd name="connsiteX3" fmla="*/ 0 w 2059940"/>
              <a:gd name="connsiteY3" fmla="*/ 276999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59940" h="276999">
                <a:moveTo>
                  <a:pt x="0" y="0"/>
                </a:moveTo>
                <a:lnTo>
                  <a:pt x="2059940" y="0"/>
                </a:lnTo>
                <a:lnTo>
                  <a:pt x="2059940" y="276999"/>
                </a:lnTo>
                <a:lnTo>
                  <a:pt x="0" y="276999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altLang="zh-CN" dirty="0"/>
              <a:t>Part 13</a:t>
            </a:r>
            <a:endParaRPr lang="zh-CN" altLang="en-US" dirty="0"/>
          </a:p>
        </p:txBody>
      </p:sp>
      <p:sp>
        <p:nvSpPr>
          <p:cNvPr id="19" name="文本占位符 18"/>
          <p:cNvSpPr>
            <a:spLocks noGrp="1"/>
          </p:cNvSpPr>
          <p:nvPr>
            <p:ph type="body" sz="quarter" idx="12"/>
          </p:nvPr>
        </p:nvSpPr>
        <p:spPr>
          <a:xfrm>
            <a:off x="3358896" y="2801392"/>
            <a:ext cx="6032754" cy="923330"/>
          </a:xfrm>
          <a:prstGeom prst="rect">
            <a:avLst/>
          </a:prstGeom>
        </p:spPr>
        <p:txBody>
          <a:bodyPr/>
          <a:lstStyle/>
          <a:p>
            <a:r>
              <a:rPr lang="zh-CN" altLang="en-US" sz="5400" spc="300" dirty="0">
                <a:solidFill>
                  <a:schemeClr val="accent1"/>
                </a:solidFill>
                <a:latin typeface="+mj-lt"/>
                <a:ea typeface="+mj-ea"/>
              </a:rPr>
              <a:t>测试报告</a:t>
            </a:r>
          </a:p>
        </p:txBody>
      </p:sp>
      <p:sp>
        <p:nvSpPr>
          <p:cNvPr id="7" name="椭圆 6"/>
          <p:cNvSpPr/>
          <p:nvPr/>
        </p:nvSpPr>
        <p:spPr>
          <a:xfrm>
            <a:off x="5932885" y="5459540"/>
            <a:ext cx="100012" cy="100012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5706667" y="5459540"/>
            <a:ext cx="100012" cy="1000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6159103" y="5459540"/>
            <a:ext cx="100012" cy="1000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6385321" y="5459540"/>
            <a:ext cx="100012" cy="1000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7B71605F-0744-4EB3-A12E-D80692DF50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2827" y="5727895"/>
            <a:ext cx="759333" cy="726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77166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AF904A-4755-491D-BF9F-E2CEBA20F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测试报告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C4C3192-D347-4F0B-AC7B-09DB50D63C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3312" y="1099403"/>
            <a:ext cx="7785376" cy="516764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DC8314D-F740-4703-9048-F8AFD2F660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8450" y="1099403"/>
            <a:ext cx="8462534" cy="4888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116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占位符 15"/>
          <p:cNvSpPr>
            <a:spLocks noGrp="1"/>
          </p:cNvSpPr>
          <p:nvPr>
            <p:ph type="body" sz="quarter" idx="10"/>
          </p:nvPr>
        </p:nvSpPr>
        <p:spPr>
          <a:xfrm>
            <a:off x="5749751" y="1718058"/>
            <a:ext cx="692498" cy="747897"/>
          </a:xfrm>
          <a:custGeom>
            <a:avLst/>
            <a:gdLst>
              <a:gd name="connsiteX0" fmla="*/ 0 w 65"/>
              <a:gd name="connsiteY0" fmla="*/ 0 h 276999"/>
              <a:gd name="connsiteX1" fmla="*/ 65 w 65"/>
              <a:gd name="connsiteY1" fmla="*/ 0 h 276999"/>
              <a:gd name="connsiteX2" fmla="*/ 65 w 65"/>
              <a:gd name="connsiteY2" fmla="*/ 276999 h 276999"/>
              <a:gd name="connsiteX3" fmla="*/ 0 w 65"/>
              <a:gd name="connsiteY3" fmla="*/ 276999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" h="276999">
                <a:moveTo>
                  <a:pt x="0" y="0"/>
                </a:moveTo>
                <a:lnTo>
                  <a:pt x="65" y="0"/>
                </a:lnTo>
                <a:lnTo>
                  <a:pt x="65" y="276999"/>
                </a:lnTo>
                <a:lnTo>
                  <a:pt x="0" y="276999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altLang="zh-CN"/>
              <a:t>02</a:t>
            </a:r>
            <a:endParaRPr lang="zh-CN" altLang="en-US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1"/>
          </p:nvPr>
        </p:nvSpPr>
        <p:spPr>
          <a:custGeom>
            <a:avLst/>
            <a:gdLst>
              <a:gd name="connsiteX0" fmla="*/ 0 w 2059940"/>
              <a:gd name="connsiteY0" fmla="*/ 0 h 276999"/>
              <a:gd name="connsiteX1" fmla="*/ 2059940 w 2059940"/>
              <a:gd name="connsiteY1" fmla="*/ 0 h 276999"/>
              <a:gd name="connsiteX2" fmla="*/ 2059940 w 2059940"/>
              <a:gd name="connsiteY2" fmla="*/ 276999 h 276999"/>
              <a:gd name="connsiteX3" fmla="*/ 0 w 2059940"/>
              <a:gd name="connsiteY3" fmla="*/ 276999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59940" h="276999">
                <a:moveTo>
                  <a:pt x="0" y="0"/>
                </a:moveTo>
                <a:lnTo>
                  <a:pt x="2059940" y="0"/>
                </a:lnTo>
                <a:lnTo>
                  <a:pt x="2059940" y="276999"/>
                </a:lnTo>
                <a:lnTo>
                  <a:pt x="0" y="276999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altLang="zh-CN" dirty="0"/>
              <a:t>Part 14</a:t>
            </a:r>
            <a:endParaRPr lang="zh-CN" altLang="en-US" dirty="0"/>
          </a:p>
        </p:txBody>
      </p:sp>
      <p:sp>
        <p:nvSpPr>
          <p:cNvPr id="19" name="文本占位符 18"/>
          <p:cNvSpPr>
            <a:spLocks noGrp="1"/>
          </p:cNvSpPr>
          <p:nvPr>
            <p:ph type="body" sz="quarter" idx="12"/>
          </p:nvPr>
        </p:nvSpPr>
        <p:spPr>
          <a:xfrm>
            <a:off x="3358896" y="2801392"/>
            <a:ext cx="6032754" cy="923330"/>
          </a:xfrm>
          <a:prstGeom prst="rect">
            <a:avLst/>
          </a:prstGeom>
        </p:spPr>
        <p:txBody>
          <a:bodyPr/>
          <a:lstStyle/>
          <a:p>
            <a:r>
              <a:rPr lang="zh-CN" altLang="en-US" spc="300" dirty="0">
                <a:latin typeface="+mj-lt"/>
              </a:rPr>
              <a:t>单元</a:t>
            </a:r>
            <a:r>
              <a:rPr lang="zh-CN" altLang="en-US" sz="5400" spc="300" dirty="0">
                <a:solidFill>
                  <a:schemeClr val="accent1"/>
                </a:solidFill>
                <a:latin typeface="+mj-lt"/>
                <a:ea typeface="+mj-ea"/>
              </a:rPr>
              <a:t>测试</a:t>
            </a:r>
          </a:p>
        </p:txBody>
      </p:sp>
      <p:sp>
        <p:nvSpPr>
          <p:cNvPr id="7" name="椭圆 6"/>
          <p:cNvSpPr/>
          <p:nvPr/>
        </p:nvSpPr>
        <p:spPr>
          <a:xfrm>
            <a:off x="5932885" y="5459540"/>
            <a:ext cx="100012" cy="100012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5706667" y="5459540"/>
            <a:ext cx="100012" cy="1000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6159103" y="5459540"/>
            <a:ext cx="100012" cy="1000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6385321" y="5459540"/>
            <a:ext cx="100012" cy="1000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7B71605F-0744-4EB3-A12E-D80692DF50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2827" y="5727895"/>
            <a:ext cx="759333" cy="726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4408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zh-CN" altLang="en-US" dirty="0"/>
              <a:t>项目计划及修订</a:t>
            </a:r>
          </a:p>
        </p:txBody>
      </p:sp>
      <p:pic>
        <p:nvPicPr>
          <p:cNvPr id="39" name="Picture 4">
            <a:extLst>
              <a:ext uri="{FF2B5EF4-FFF2-40B4-BE49-F238E27FC236}">
                <a16:creationId xmlns:a16="http://schemas.microsoft.com/office/drawing/2014/main" id="{DE3B5CC2-AC5C-4E66-A2A9-A043DA8965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9722" y="5734618"/>
            <a:ext cx="759333" cy="726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9FB12B4-99A2-4041-A448-0CE21CD179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3690" y="956346"/>
            <a:ext cx="8784237" cy="5505141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E3D0E60E-9A18-4631-A11C-C4B6A197CD62}"/>
              </a:ext>
            </a:extLst>
          </p:cNvPr>
          <p:cNvSpPr txBox="1"/>
          <p:nvPr/>
        </p:nvSpPr>
        <p:spPr>
          <a:xfrm>
            <a:off x="751770" y="2228671"/>
            <a:ext cx="17723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详细请见文档</a:t>
            </a:r>
            <a:r>
              <a:rPr lang="en-US" altLang="zh-CN" dirty="0"/>
              <a:t>SE2021-G003-</a:t>
            </a:r>
            <a:r>
              <a:rPr lang="zh-CN" altLang="en-US" dirty="0"/>
              <a:t>项目计划</a:t>
            </a:r>
            <a:r>
              <a:rPr lang="en-US" altLang="zh-CN" dirty="0"/>
              <a:t>1.2.doc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11325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2837E-22B2-4375-A5C9-FBBE7FE53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单元测试  </a:t>
            </a:r>
            <a:r>
              <a:rPr lang="en-US" altLang="zh-CN" dirty="0"/>
              <a:t>Mapper</a:t>
            </a:r>
            <a:r>
              <a:rPr lang="zh-CN" altLang="en-US" dirty="0"/>
              <a:t>层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4A814C13-D644-4E02-BC55-BD40E1A1B8D6}"/>
              </a:ext>
            </a:extLst>
          </p:cNvPr>
          <p:cNvSpPr txBox="1"/>
          <p:nvPr/>
        </p:nvSpPr>
        <p:spPr>
          <a:xfrm>
            <a:off x="490535" y="5192099"/>
            <a:ext cx="251766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详细请见软件测试报告</a:t>
            </a:r>
            <a:r>
              <a:rPr lang="en-US" altLang="zh-CN" dirty="0"/>
              <a:t>.doc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518E8BF-90B5-4308-9719-9F32791463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704" y="1171983"/>
            <a:ext cx="5805530" cy="179071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97D92B8-60D5-47BB-96E5-A826B22880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556" y="3101767"/>
            <a:ext cx="5429290" cy="129540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F396034-F5DB-4134-AE82-2BC5D77A3F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2846" y="659801"/>
            <a:ext cx="6086520" cy="180023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7381353A-09FA-47A9-B723-A40726A234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6417" y="2528888"/>
            <a:ext cx="6205583" cy="1404948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EB025145-BB0F-4F48-8997-EE7E68B051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64602" y="4536247"/>
            <a:ext cx="7805795" cy="1528774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597A1456-0877-47B9-A8C1-66C3CD08DC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42051" y="5633962"/>
            <a:ext cx="4629184" cy="1033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890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2837E-22B2-4375-A5C9-FBBE7FE53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单元测试  </a:t>
            </a:r>
            <a:r>
              <a:rPr lang="en-US" altLang="zh-CN" dirty="0"/>
              <a:t>Mapper</a:t>
            </a:r>
            <a:r>
              <a:rPr lang="zh-CN" altLang="en-US" dirty="0"/>
              <a:t>层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4A814C13-D644-4E02-BC55-BD40E1A1B8D6}"/>
              </a:ext>
            </a:extLst>
          </p:cNvPr>
          <p:cNvSpPr txBox="1"/>
          <p:nvPr/>
        </p:nvSpPr>
        <p:spPr>
          <a:xfrm>
            <a:off x="490535" y="5192099"/>
            <a:ext cx="251766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Black"/>
                <a:ea typeface="华文细黑"/>
                <a:cs typeface="+mn-cs"/>
              </a:rPr>
              <a:t>详细请见软件测试报告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Black"/>
                <a:ea typeface="华文细黑"/>
                <a:cs typeface="+mn-cs"/>
              </a:rPr>
              <a:t>.doc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 Black"/>
              <a:ea typeface="华文细黑"/>
              <a:cs typeface="+mn-cs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4748423-3C4B-4A65-88E3-8CFDB0B325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732" y="1332042"/>
            <a:ext cx="5613260" cy="143380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69CCC38-0728-405A-A76D-1E475E9BF0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732" y="3009378"/>
            <a:ext cx="4957799" cy="1157296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3D96942A-5F9C-45B5-8F52-6C13A13738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2625" y="638270"/>
            <a:ext cx="6066368" cy="1717304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1138731F-5339-428B-B54F-00BBD6E3E7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9010" y="2473593"/>
            <a:ext cx="5524540" cy="1114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720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2837E-22B2-4375-A5C9-FBBE7FE53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单元测试  </a:t>
            </a:r>
            <a:r>
              <a:rPr lang="en-US" altLang="zh-CN" dirty="0"/>
              <a:t>Mapper</a:t>
            </a:r>
            <a:r>
              <a:rPr lang="zh-CN" altLang="en-US" dirty="0"/>
              <a:t>层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4A814C13-D644-4E02-BC55-BD40E1A1B8D6}"/>
              </a:ext>
            </a:extLst>
          </p:cNvPr>
          <p:cNvSpPr txBox="1"/>
          <p:nvPr/>
        </p:nvSpPr>
        <p:spPr>
          <a:xfrm>
            <a:off x="490535" y="5192099"/>
            <a:ext cx="251766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Black"/>
                <a:ea typeface="华文细黑"/>
                <a:cs typeface="+mn-cs"/>
              </a:rPr>
              <a:t>详细请见软件测试报告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Black"/>
                <a:ea typeface="华文细黑"/>
                <a:cs typeface="+mn-cs"/>
              </a:rPr>
              <a:t>.doc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 Black"/>
              <a:ea typeface="华文细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82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占位符 15"/>
          <p:cNvSpPr>
            <a:spLocks noGrp="1"/>
          </p:cNvSpPr>
          <p:nvPr>
            <p:ph type="body" sz="quarter" idx="10"/>
          </p:nvPr>
        </p:nvSpPr>
        <p:spPr>
          <a:xfrm>
            <a:off x="5749751" y="1718058"/>
            <a:ext cx="692498" cy="747897"/>
          </a:xfrm>
          <a:custGeom>
            <a:avLst/>
            <a:gdLst>
              <a:gd name="connsiteX0" fmla="*/ 0 w 65"/>
              <a:gd name="connsiteY0" fmla="*/ 0 h 276999"/>
              <a:gd name="connsiteX1" fmla="*/ 65 w 65"/>
              <a:gd name="connsiteY1" fmla="*/ 0 h 276999"/>
              <a:gd name="connsiteX2" fmla="*/ 65 w 65"/>
              <a:gd name="connsiteY2" fmla="*/ 276999 h 276999"/>
              <a:gd name="connsiteX3" fmla="*/ 0 w 65"/>
              <a:gd name="connsiteY3" fmla="*/ 276999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" h="276999">
                <a:moveTo>
                  <a:pt x="0" y="0"/>
                </a:moveTo>
                <a:lnTo>
                  <a:pt x="65" y="0"/>
                </a:lnTo>
                <a:lnTo>
                  <a:pt x="65" y="276999"/>
                </a:lnTo>
                <a:lnTo>
                  <a:pt x="0" y="276999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altLang="zh-CN"/>
              <a:t>02</a:t>
            </a:r>
            <a:endParaRPr lang="zh-CN" altLang="en-US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1"/>
          </p:nvPr>
        </p:nvSpPr>
        <p:spPr>
          <a:custGeom>
            <a:avLst/>
            <a:gdLst>
              <a:gd name="connsiteX0" fmla="*/ 0 w 2059940"/>
              <a:gd name="connsiteY0" fmla="*/ 0 h 276999"/>
              <a:gd name="connsiteX1" fmla="*/ 2059940 w 2059940"/>
              <a:gd name="connsiteY1" fmla="*/ 0 h 276999"/>
              <a:gd name="connsiteX2" fmla="*/ 2059940 w 2059940"/>
              <a:gd name="connsiteY2" fmla="*/ 276999 h 276999"/>
              <a:gd name="connsiteX3" fmla="*/ 0 w 2059940"/>
              <a:gd name="connsiteY3" fmla="*/ 276999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59940" h="276999">
                <a:moveTo>
                  <a:pt x="0" y="0"/>
                </a:moveTo>
                <a:lnTo>
                  <a:pt x="2059940" y="0"/>
                </a:lnTo>
                <a:lnTo>
                  <a:pt x="2059940" y="276999"/>
                </a:lnTo>
                <a:lnTo>
                  <a:pt x="0" y="276999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altLang="zh-CN" dirty="0"/>
              <a:t>Part 15</a:t>
            </a:r>
            <a:endParaRPr lang="zh-CN" altLang="en-US" dirty="0"/>
          </a:p>
        </p:txBody>
      </p:sp>
      <p:sp>
        <p:nvSpPr>
          <p:cNvPr id="19" name="文本占位符 18"/>
          <p:cNvSpPr>
            <a:spLocks noGrp="1"/>
          </p:cNvSpPr>
          <p:nvPr>
            <p:ph type="body" sz="quarter" idx="12"/>
          </p:nvPr>
        </p:nvSpPr>
        <p:spPr>
          <a:xfrm>
            <a:off x="3358896" y="2801392"/>
            <a:ext cx="6032754" cy="923330"/>
          </a:xfrm>
          <a:prstGeom prst="rect">
            <a:avLst/>
          </a:prstGeom>
        </p:spPr>
        <p:txBody>
          <a:bodyPr/>
          <a:lstStyle/>
          <a:p>
            <a:r>
              <a:rPr lang="zh-CN" altLang="en-US" spc="300" dirty="0">
                <a:latin typeface="+mj-lt"/>
              </a:rPr>
              <a:t>集成</a:t>
            </a:r>
            <a:r>
              <a:rPr lang="zh-CN" altLang="en-US" sz="5400" spc="300" dirty="0">
                <a:solidFill>
                  <a:schemeClr val="accent1"/>
                </a:solidFill>
                <a:latin typeface="+mj-lt"/>
                <a:ea typeface="+mj-ea"/>
              </a:rPr>
              <a:t>测试</a:t>
            </a:r>
          </a:p>
        </p:txBody>
      </p:sp>
      <p:sp>
        <p:nvSpPr>
          <p:cNvPr id="7" name="椭圆 6"/>
          <p:cNvSpPr/>
          <p:nvPr/>
        </p:nvSpPr>
        <p:spPr>
          <a:xfrm>
            <a:off x="5932885" y="5459540"/>
            <a:ext cx="100012" cy="100012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5706667" y="5459540"/>
            <a:ext cx="100012" cy="1000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6159103" y="5459540"/>
            <a:ext cx="100012" cy="1000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6385321" y="5459540"/>
            <a:ext cx="100012" cy="1000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7B71605F-0744-4EB3-A12E-D80692DF50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2827" y="5727895"/>
            <a:ext cx="759333" cy="726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06969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AF904A-4755-491D-BF9F-E2CEBA20F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集成测试</a:t>
            </a:r>
          </a:p>
        </p:txBody>
      </p:sp>
      <p:pic>
        <p:nvPicPr>
          <p:cNvPr id="7170" name="图片 2">
            <a:extLst>
              <a:ext uri="{FF2B5EF4-FFF2-40B4-BE49-F238E27FC236}">
                <a16:creationId xmlns:a16="http://schemas.microsoft.com/office/drawing/2014/main" id="{BAD70004-A7DD-491F-A938-C1BD1323AB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124" y="1032912"/>
            <a:ext cx="6569075" cy="46256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2" name="图片 1">
            <a:extLst>
              <a:ext uri="{FF2B5EF4-FFF2-40B4-BE49-F238E27FC236}">
                <a16:creationId xmlns:a16="http://schemas.microsoft.com/office/drawing/2014/main" id="{3810BF05-AE22-49C4-B87C-D38165362B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7071" y="716816"/>
            <a:ext cx="3573463" cy="525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54707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AF904A-4755-491D-BF9F-E2CEBA20F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集成测试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231B4FC-7187-4A5B-A013-037CCF01A6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5588" y="1142999"/>
            <a:ext cx="4406046" cy="4162425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7FA9AF7B-3867-41DE-9FD3-4E6D6A69A683}"/>
              </a:ext>
            </a:extLst>
          </p:cNvPr>
          <p:cNvSpPr txBox="1"/>
          <p:nvPr/>
        </p:nvSpPr>
        <p:spPr>
          <a:xfrm>
            <a:off x="466411" y="2967335"/>
            <a:ext cx="120967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详细请见软件测试报告</a:t>
            </a:r>
            <a:r>
              <a:rPr lang="en-US" altLang="zh-CN" dirty="0"/>
              <a:t>.doc</a:t>
            </a:r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C4FDA9A5-DA16-494C-A127-367B4BA937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2800" y="457790"/>
            <a:ext cx="3851345" cy="4814181"/>
          </a:xfrm>
          <a:prstGeom prst="rect">
            <a:avLst/>
          </a:prstGeom>
        </p:spPr>
      </p:pic>
      <p:pic>
        <p:nvPicPr>
          <p:cNvPr id="8194" name="图片 1">
            <a:extLst>
              <a:ext uri="{FF2B5EF4-FFF2-40B4-BE49-F238E27FC236}">
                <a16:creationId xmlns:a16="http://schemas.microsoft.com/office/drawing/2014/main" id="{4BE93952-29BD-4200-9744-62D8A9F53C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8459" y="5267727"/>
            <a:ext cx="5280025" cy="1208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01266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AF904A-4755-491D-BF9F-E2CEBA20F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集成测试</a:t>
            </a:r>
          </a:p>
        </p:txBody>
      </p:sp>
      <p:pic>
        <p:nvPicPr>
          <p:cNvPr id="9218" name="图片 2">
            <a:extLst>
              <a:ext uri="{FF2B5EF4-FFF2-40B4-BE49-F238E27FC236}">
                <a16:creationId xmlns:a16="http://schemas.microsoft.com/office/drawing/2014/main" id="{6C15756B-BB81-4D0A-B977-B8B7980DB6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778" y="1025525"/>
            <a:ext cx="2607022" cy="4806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22263534-79C9-4358-8CBC-DE9847FC0D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7478496"/>
              </p:ext>
            </p:extLst>
          </p:nvPr>
        </p:nvGraphicFramePr>
        <p:xfrm>
          <a:off x="4105274" y="1025525"/>
          <a:ext cx="6829425" cy="2561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3516">
                  <a:extLst>
                    <a:ext uri="{9D8B030D-6E8A-4147-A177-3AD203B41FA5}">
                      <a16:colId xmlns:a16="http://schemas.microsoft.com/office/drawing/2014/main" val="1909476610"/>
                    </a:ext>
                  </a:extLst>
                </a:gridCol>
                <a:gridCol w="6375909">
                  <a:extLst>
                    <a:ext uri="{9D8B030D-6E8A-4147-A177-3AD203B41FA5}">
                      <a16:colId xmlns:a16="http://schemas.microsoft.com/office/drawing/2014/main" val="1478227713"/>
                    </a:ext>
                  </a:extLst>
                </a:gridCol>
              </a:tblGrid>
              <a:tr h="325304">
                <a:tc gridSpan="2">
                  <a:txBody>
                    <a:bodyPr/>
                    <a:lstStyle/>
                    <a:p>
                      <a:r>
                        <a:rPr lang="zh-CN" altLang="en-US" dirty="0"/>
                        <a:t>学生修改信息 测试路径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871480"/>
                  </a:ext>
                </a:extLst>
              </a:tr>
              <a:tr h="813259"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/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开始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输入用户名、密码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判断用户是否存在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选择功能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个人信息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用户修改个人信息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修改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修改成功信息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—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结束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38527"/>
                  </a:ext>
                </a:extLst>
              </a:tr>
              <a:tr h="813259"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/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开始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输入用户名、密码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判断用户是否存在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选择功能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个人信息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用户修改个人信息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修改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报错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—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结束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2482170"/>
                  </a:ext>
                </a:extLst>
              </a:tr>
              <a:tr h="569281">
                <a:tc>
                  <a:txBody>
                    <a:bodyPr/>
                    <a:lstStyle/>
                    <a:p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/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开始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输入用户名、密码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判断用户是否存在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8665145"/>
                  </a:ext>
                </a:extLst>
              </a:tr>
            </a:tbl>
          </a:graphicData>
        </a:graphic>
      </p:graphicFrame>
      <p:pic>
        <p:nvPicPr>
          <p:cNvPr id="9222" name="图片 1">
            <a:extLst>
              <a:ext uri="{FF2B5EF4-FFF2-40B4-BE49-F238E27FC236}">
                <a16:creationId xmlns:a16="http://schemas.microsoft.com/office/drawing/2014/main" id="{62C71067-3D41-4FC7-900C-7FE1DDFDFE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1175" y="4924425"/>
            <a:ext cx="8767370" cy="993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2D08C44B-1CBF-4D53-AAEA-DE0F61C5F84B}"/>
              </a:ext>
            </a:extLst>
          </p:cNvPr>
          <p:cNvSpPr txBox="1"/>
          <p:nvPr/>
        </p:nvSpPr>
        <p:spPr>
          <a:xfrm>
            <a:off x="7343775" y="426350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详细请见软件测试报告</a:t>
            </a:r>
            <a:r>
              <a:rPr lang="en-US" altLang="zh-CN" dirty="0"/>
              <a:t>.doc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52953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AF904A-4755-491D-BF9F-E2CEBA20F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集成测试</a:t>
            </a:r>
          </a:p>
        </p:txBody>
      </p:sp>
      <p:pic>
        <p:nvPicPr>
          <p:cNvPr id="10241" name="图片 1">
            <a:extLst>
              <a:ext uri="{FF2B5EF4-FFF2-40B4-BE49-F238E27FC236}">
                <a16:creationId xmlns:a16="http://schemas.microsoft.com/office/drawing/2014/main" id="{10524150-F8BB-46E3-BA70-4AD3CC86E2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325" y="1032912"/>
            <a:ext cx="2663825" cy="3081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图片 1">
            <a:extLst>
              <a:ext uri="{FF2B5EF4-FFF2-40B4-BE49-F238E27FC236}">
                <a16:creationId xmlns:a16="http://schemas.microsoft.com/office/drawing/2014/main" id="{28008BC2-3106-484D-9B8C-0FDA0E5930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325" y="4114547"/>
            <a:ext cx="2529915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BC716B66-C9A5-4F96-A675-82E1916861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4930419"/>
              </p:ext>
            </p:extLst>
          </p:nvPr>
        </p:nvGraphicFramePr>
        <p:xfrm>
          <a:off x="4381394" y="1225781"/>
          <a:ext cx="6448425" cy="32333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7782">
                  <a:extLst>
                    <a:ext uri="{9D8B030D-6E8A-4147-A177-3AD203B41FA5}">
                      <a16:colId xmlns:a16="http://schemas.microsoft.com/office/drawing/2014/main" val="1469936559"/>
                    </a:ext>
                  </a:extLst>
                </a:gridCol>
                <a:gridCol w="6030643">
                  <a:extLst>
                    <a:ext uri="{9D8B030D-6E8A-4147-A177-3AD203B41FA5}">
                      <a16:colId xmlns:a16="http://schemas.microsoft.com/office/drawing/2014/main" val="1790479344"/>
                    </a:ext>
                  </a:extLst>
                </a:gridCol>
              </a:tblGrid>
              <a:tr h="336856">
                <a:tc gridSpan="2">
                  <a:txBody>
                    <a:bodyPr/>
                    <a:lstStyle/>
                    <a:p>
                      <a:r>
                        <a:rPr lang="zh-CN" altLang="en-US" dirty="0"/>
                        <a:t>管理员学生管理测试路径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7137048"/>
                  </a:ext>
                </a:extLst>
              </a:tr>
              <a:tr h="656572"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进入学生管理页面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无法分页显示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显示功能检查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报错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—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结束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1974705"/>
                  </a:ext>
                </a:extLst>
              </a:tr>
              <a:tr h="656572"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进入学生管理页面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分页显示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点击新增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无法弹出表单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—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表单功能检查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报错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—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结束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6628831"/>
                  </a:ext>
                </a:extLst>
              </a:tr>
              <a:tr h="842139">
                <a:tc>
                  <a:txBody>
                    <a:bodyPr/>
                    <a:lstStyle/>
                    <a:p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进入学生管理页面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分页显示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点击新增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弹出表单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—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输入信息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确定新增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—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新增记录不出现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—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新增功能检查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—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报错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结束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6044823"/>
                  </a:ext>
                </a:extLst>
              </a:tr>
              <a:tr h="589497">
                <a:tc>
                  <a:txBody>
                    <a:bodyPr/>
                    <a:lstStyle/>
                    <a:p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进入学生管理页面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分页显示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点击新增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弹出表单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—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输入信息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确定新增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—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新增记录出现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—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成功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结束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8992703"/>
                  </a:ext>
                </a:extLst>
              </a:tr>
            </a:tbl>
          </a:graphicData>
        </a:graphic>
      </p:graphicFrame>
      <p:pic>
        <p:nvPicPr>
          <p:cNvPr id="5" name="图片 4">
            <a:extLst>
              <a:ext uri="{FF2B5EF4-FFF2-40B4-BE49-F238E27FC236}">
                <a16:creationId xmlns:a16="http://schemas.microsoft.com/office/drawing/2014/main" id="{30F196D6-F220-44FF-BAE7-E5C33F6B12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7919" y="2157710"/>
            <a:ext cx="6082368" cy="3081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33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AF904A-4755-491D-BF9F-E2CEBA20F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集成测试</a:t>
            </a: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22263534-79C9-4358-8CBC-DE9847FC0D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0352252"/>
              </p:ext>
            </p:extLst>
          </p:nvPr>
        </p:nvGraphicFramePr>
        <p:xfrm>
          <a:off x="3152775" y="1025525"/>
          <a:ext cx="8743950" cy="37082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0652">
                  <a:extLst>
                    <a:ext uri="{9D8B030D-6E8A-4147-A177-3AD203B41FA5}">
                      <a16:colId xmlns:a16="http://schemas.microsoft.com/office/drawing/2014/main" val="1909476610"/>
                    </a:ext>
                  </a:extLst>
                </a:gridCol>
                <a:gridCol w="8163298">
                  <a:extLst>
                    <a:ext uri="{9D8B030D-6E8A-4147-A177-3AD203B41FA5}">
                      <a16:colId xmlns:a16="http://schemas.microsoft.com/office/drawing/2014/main" val="1478227713"/>
                    </a:ext>
                  </a:extLst>
                </a:gridCol>
              </a:tblGrid>
              <a:tr h="325304">
                <a:tc gridSpan="2">
                  <a:txBody>
                    <a:bodyPr/>
                    <a:lstStyle/>
                    <a:p>
                      <a:r>
                        <a:rPr lang="zh-CN" altLang="en-US" dirty="0"/>
                        <a:t>管理员试卷管理 测试路径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871480"/>
                  </a:ext>
                </a:extLst>
              </a:tr>
              <a:tr h="608965"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进入试卷管理页面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无法分页显示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显示功能检查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报错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—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结束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38527"/>
                  </a:ext>
                </a:extLst>
              </a:tr>
              <a:tr h="813259"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进入试卷管理页面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分页显示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点击新增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无法弹出表单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—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表单功能检查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报错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—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结束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2482170"/>
                  </a:ext>
                </a:extLst>
              </a:tr>
              <a:tr h="569281">
                <a:tc>
                  <a:txBody>
                    <a:bodyPr/>
                    <a:lstStyle/>
                    <a:p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进入试卷管理页面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分页显示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点击新增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弹出表单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—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输入信息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确定新增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—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新增记录不出现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—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新增功能检查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—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报错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结束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8665145"/>
                  </a:ext>
                </a:extLst>
              </a:tr>
              <a:tr h="569281">
                <a:tc>
                  <a:txBody>
                    <a:bodyPr/>
                    <a:lstStyle/>
                    <a:p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进入试卷管理页面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分页显示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点击新增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弹出表单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—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输入信息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点击上传文件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—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上传文件不出现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—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上传功能检查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—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报错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结束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3803974"/>
                  </a:ext>
                </a:extLst>
              </a:tr>
              <a:tr h="569281">
                <a:tc>
                  <a:txBody>
                    <a:bodyPr/>
                    <a:lstStyle/>
                    <a:p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进入试卷管理页面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分页显示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点击新增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弹出表单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—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输入信息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点击上传文件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—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上传文件出现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确定新增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—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新增记录出现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—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成功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结束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9101363"/>
                  </a:ext>
                </a:extLst>
              </a:tr>
            </a:tbl>
          </a:graphicData>
        </a:graphic>
      </p:graphicFrame>
      <p:pic>
        <p:nvPicPr>
          <p:cNvPr id="14338" name="图片 1">
            <a:extLst>
              <a:ext uri="{FF2B5EF4-FFF2-40B4-BE49-F238E27FC236}">
                <a16:creationId xmlns:a16="http://schemas.microsoft.com/office/drawing/2014/main" id="{516E4A95-A056-4EE4-BE92-114D3C46C3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620" y="1025525"/>
            <a:ext cx="1754630" cy="2692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39" name="图片 1">
            <a:extLst>
              <a:ext uri="{FF2B5EF4-FFF2-40B4-BE49-F238E27FC236}">
                <a16:creationId xmlns:a16="http://schemas.microsoft.com/office/drawing/2014/main" id="{C38B0C9E-FF31-42AA-834B-02A69573CA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254" y="3765601"/>
            <a:ext cx="1612996" cy="23055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F51C384-8588-4DC5-AFA7-534805B0BA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1250" y="2446157"/>
            <a:ext cx="7792537" cy="2591162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CC49842D-CA94-4858-A778-E9BACC739B41}"/>
              </a:ext>
            </a:extLst>
          </p:cNvPr>
          <p:cNvSpPr txBox="1"/>
          <p:nvPr/>
        </p:nvSpPr>
        <p:spPr>
          <a:xfrm>
            <a:off x="6677025" y="570177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详细请见软件测试报告</a:t>
            </a:r>
            <a:r>
              <a:rPr lang="en-US" altLang="zh-CN" dirty="0"/>
              <a:t>.doc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42360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占位符 15"/>
          <p:cNvSpPr>
            <a:spLocks noGrp="1"/>
          </p:cNvSpPr>
          <p:nvPr>
            <p:ph type="body" sz="quarter" idx="10"/>
          </p:nvPr>
        </p:nvSpPr>
        <p:spPr>
          <a:xfrm>
            <a:off x="5749751" y="1718058"/>
            <a:ext cx="692498" cy="747897"/>
          </a:xfrm>
          <a:custGeom>
            <a:avLst/>
            <a:gdLst>
              <a:gd name="connsiteX0" fmla="*/ 0 w 65"/>
              <a:gd name="connsiteY0" fmla="*/ 0 h 276999"/>
              <a:gd name="connsiteX1" fmla="*/ 65 w 65"/>
              <a:gd name="connsiteY1" fmla="*/ 0 h 276999"/>
              <a:gd name="connsiteX2" fmla="*/ 65 w 65"/>
              <a:gd name="connsiteY2" fmla="*/ 276999 h 276999"/>
              <a:gd name="connsiteX3" fmla="*/ 0 w 65"/>
              <a:gd name="connsiteY3" fmla="*/ 276999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" h="276999">
                <a:moveTo>
                  <a:pt x="0" y="0"/>
                </a:moveTo>
                <a:lnTo>
                  <a:pt x="65" y="0"/>
                </a:lnTo>
                <a:lnTo>
                  <a:pt x="65" y="276999"/>
                </a:lnTo>
                <a:lnTo>
                  <a:pt x="0" y="276999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altLang="zh-CN"/>
              <a:t>02</a:t>
            </a:r>
            <a:endParaRPr lang="zh-CN" altLang="en-US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1"/>
          </p:nvPr>
        </p:nvSpPr>
        <p:spPr>
          <a:custGeom>
            <a:avLst/>
            <a:gdLst>
              <a:gd name="connsiteX0" fmla="*/ 0 w 2059940"/>
              <a:gd name="connsiteY0" fmla="*/ 0 h 276999"/>
              <a:gd name="connsiteX1" fmla="*/ 2059940 w 2059940"/>
              <a:gd name="connsiteY1" fmla="*/ 0 h 276999"/>
              <a:gd name="connsiteX2" fmla="*/ 2059940 w 2059940"/>
              <a:gd name="connsiteY2" fmla="*/ 276999 h 276999"/>
              <a:gd name="connsiteX3" fmla="*/ 0 w 2059940"/>
              <a:gd name="connsiteY3" fmla="*/ 276999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59940" h="276999">
                <a:moveTo>
                  <a:pt x="0" y="0"/>
                </a:moveTo>
                <a:lnTo>
                  <a:pt x="2059940" y="0"/>
                </a:lnTo>
                <a:lnTo>
                  <a:pt x="2059940" y="276999"/>
                </a:lnTo>
                <a:lnTo>
                  <a:pt x="0" y="276999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altLang="zh-CN" dirty="0"/>
              <a:t>Part 16</a:t>
            </a:r>
            <a:endParaRPr lang="zh-CN" altLang="en-US" dirty="0"/>
          </a:p>
        </p:txBody>
      </p:sp>
      <p:sp>
        <p:nvSpPr>
          <p:cNvPr id="19" name="文本占位符 18"/>
          <p:cNvSpPr>
            <a:spLocks noGrp="1"/>
          </p:cNvSpPr>
          <p:nvPr>
            <p:ph type="body" sz="quarter" idx="12"/>
          </p:nvPr>
        </p:nvSpPr>
        <p:spPr>
          <a:xfrm>
            <a:off x="3358896" y="2801392"/>
            <a:ext cx="6032754" cy="923330"/>
          </a:xfrm>
          <a:prstGeom prst="rect">
            <a:avLst/>
          </a:prstGeom>
        </p:spPr>
        <p:txBody>
          <a:bodyPr/>
          <a:lstStyle/>
          <a:p>
            <a:r>
              <a:rPr lang="zh-CN" altLang="en-US" spc="300" dirty="0">
                <a:latin typeface="+mj-lt"/>
              </a:rPr>
              <a:t>系统</a:t>
            </a:r>
            <a:r>
              <a:rPr lang="zh-CN" altLang="en-US" sz="5400" spc="300" dirty="0">
                <a:solidFill>
                  <a:schemeClr val="accent1"/>
                </a:solidFill>
                <a:latin typeface="+mj-lt"/>
                <a:ea typeface="+mj-ea"/>
              </a:rPr>
              <a:t>测试</a:t>
            </a:r>
          </a:p>
        </p:txBody>
      </p:sp>
      <p:sp>
        <p:nvSpPr>
          <p:cNvPr id="7" name="椭圆 6"/>
          <p:cNvSpPr/>
          <p:nvPr/>
        </p:nvSpPr>
        <p:spPr>
          <a:xfrm>
            <a:off x="5932885" y="5459540"/>
            <a:ext cx="100012" cy="100012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5706667" y="5459540"/>
            <a:ext cx="100012" cy="1000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6159103" y="5459540"/>
            <a:ext cx="100012" cy="1000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6385321" y="5459540"/>
            <a:ext cx="100012" cy="1000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7B71605F-0744-4EB3-A12E-D80692DF50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2827" y="5727895"/>
            <a:ext cx="759333" cy="726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37834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zh-CN" dirty="0"/>
              <a:t>WBS</a:t>
            </a:r>
            <a:endParaRPr lang="zh-CN" altLang="en-US" dirty="0"/>
          </a:p>
        </p:txBody>
      </p:sp>
      <p:pic>
        <p:nvPicPr>
          <p:cNvPr id="39" name="Picture 4">
            <a:extLst>
              <a:ext uri="{FF2B5EF4-FFF2-40B4-BE49-F238E27FC236}">
                <a16:creationId xmlns:a16="http://schemas.microsoft.com/office/drawing/2014/main" id="{DE3B5CC2-AC5C-4E66-A2A9-A043DA8965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9722" y="5734618"/>
            <a:ext cx="759333" cy="726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E3D0E60E-9A18-4631-A11C-C4B6A197CD62}"/>
              </a:ext>
            </a:extLst>
          </p:cNvPr>
          <p:cNvSpPr txBox="1"/>
          <p:nvPr/>
        </p:nvSpPr>
        <p:spPr>
          <a:xfrm>
            <a:off x="751770" y="2228671"/>
            <a:ext cx="17723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WBS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43400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AF904A-4755-491D-BF9F-E2CEBA20F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系统测试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FA9AF7B-3867-41DE-9FD3-4E6D6A69A683}"/>
              </a:ext>
            </a:extLst>
          </p:cNvPr>
          <p:cNvSpPr txBox="1"/>
          <p:nvPr/>
        </p:nvSpPr>
        <p:spPr>
          <a:xfrm>
            <a:off x="466411" y="2967335"/>
            <a:ext cx="120967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详细请见软件测试报告</a:t>
            </a:r>
            <a:r>
              <a:rPr lang="en-US" altLang="zh-CN" dirty="0"/>
              <a:t>.doc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C56E76C-0B54-4809-918C-03D66BAC5371}"/>
              </a:ext>
            </a:extLst>
          </p:cNvPr>
          <p:cNvSpPr txBox="1"/>
          <p:nvPr/>
        </p:nvSpPr>
        <p:spPr>
          <a:xfrm>
            <a:off x="1790700" y="1219111"/>
            <a:ext cx="725805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solidFill>
                  <a:srgbClr val="4D4D4D"/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系统测试的目标是：通过与系统的需求规格说明进行比较，检查软件是否存在与系统规格说明不符合或与之矛盾的地方，从而验证软件系统的功能和性能等满足规格说明所制定的要求</a:t>
            </a:r>
            <a:endParaRPr lang="zh-CN" altLang="en-US" dirty="0"/>
          </a:p>
        </p:txBody>
      </p:sp>
      <p:graphicFrame>
        <p:nvGraphicFramePr>
          <p:cNvPr id="5" name="表格 6">
            <a:extLst>
              <a:ext uri="{FF2B5EF4-FFF2-40B4-BE49-F238E27FC236}">
                <a16:creationId xmlns:a16="http://schemas.microsoft.com/office/drawing/2014/main" id="{750E1686-3C3D-4263-A9B9-22EE390B46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4830828"/>
              </p:ext>
            </p:extLst>
          </p:nvPr>
        </p:nvGraphicFramePr>
        <p:xfrm>
          <a:off x="2174875" y="2687320"/>
          <a:ext cx="8616950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81719">
                  <a:extLst>
                    <a:ext uri="{9D8B030D-6E8A-4147-A177-3AD203B41FA5}">
                      <a16:colId xmlns:a16="http://schemas.microsoft.com/office/drawing/2014/main" val="4243724517"/>
                    </a:ext>
                  </a:extLst>
                </a:gridCol>
                <a:gridCol w="6035231">
                  <a:extLst>
                    <a:ext uri="{9D8B030D-6E8A-4147-A177-3AD203B41FA5}">
                      <a16:colId xmlns:a16="http://schemas.microsoft.com/office/drawing/2014/main" val="39593442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系统测试方法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说明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15952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功能测试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功能测试属于黑盒测试，是系统测试中最基本的测试。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84460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性能测试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性能测试是指测试软件在集成系统中的运行性能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50177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安全性测试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安全性测试就是要验证系统的保护机制是否抵御入侵者的攻击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23050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其他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等等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68141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88458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AF904A-4755-491D-BF9F-E2CEBA20F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系统测试（性能）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FA9AF7B-3867-41DE-9FD3-4E6D6A69A683}"/>
              </a:ext>
            </a:extLst>
          </p:cNvPr>
          <p:cNvSpPr txBox="1"/>
          <p:nvPr/>
        </p:nvSpPr>
        <p:spPr>
          <a:xfrm>
            <a:off x="466411" y="2967335"/>
            <a:ext cx="120967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详细请见软件测试报告</a:t>
            </a:r>
            <a:r>
              <a:rPr lang="en-US" altLang="zh-CN" dirty="0"/>
              <a:t>.doc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088E8B5-7CF2-4148-A38C-7C4C01D23BDE}"/>
              </a:ext>
            </a:extLst>
          </p:cNvPr>
          <p:cNvSpPr txBox="1"/>
          <p:nvPr/>
        </p:nvSpPr>
        <p:spPr>
          <a:xfrm>
            <a:off x="4181475" y="1301234"/>
            <a:ext cx="38290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性能测试配置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C0FF8CC-3A02-461F-B9AA-6880605921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2224" y="1670566"/>
            <a:ext cx="6882389" cy="4437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663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AF904A-4755-491D-BF9F-E2CEBA20F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系统测试（性能）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FA9AF7B-3867-41DE-9FD3-4E6D6A69A683}"/>
              </a:ext>
            </a:extLst>
          </p:cNvPr>
          <p:cNvSpPr txBox="1"/>
          <p:nvPr/>
        </p:nvSpPr>
        <p:spPr>
          <a:xfrm>
            <a:off x="466411" y="2967335"/>
            <a:ext cx="120967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详细请见软件测试报告</a:t>
            </a:r>
            <a:r>
              <a:rPr lang="en-US" altLang="zh-CN" dirty="0"/>
              <a:t>.doc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691EBCE-9587-4E02-9D8E-CD0746E3B2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8372" y="1971675"/>
            <a:ext cx="10047526" cy="3066146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4E4E1DB0-A869-4FE6-9590-0979D6279EBE}"/>
              </a:ext>
            </a:extLst>
          </p:cNvPr>
          <p:cNvSpPr txBox="1"/>
          <p:nvPr/>
        </p:nvSpPr>
        <p:spPr>
          <a:xfrm>
            <a:off x="2276475" y="144612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管理端登陆</a:t>
            </a:r>
          </a:p>
        </p:txBody>
      </p:sp>
    </p:spTree>
    <p:extLst>
      <p:ext uri="{BB962C8B-B14F-4D97-AF65-F5344CB8AC3E}">
        <p14:creationId xmlns:p14="http://schemas.microsoft.com/office/powerpoint/2010/main" val="1299689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AF904A-4755-491D-BF9F-E2CEBA20F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系统测试（性能）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FA9AF7B-3867-41DE-9FD3-4E6D6A69A683}"/>
              </a:ext>
            </a:extLst>
          </p:cNvPr>
          <p:cNvSpPr txBox="1"/>
          <p:nvPr/>
        </p:nvSpPr>
        <p:spPr>
          <a:xfrm>
            <a:off x="466411" y="2967335"/>
            <a:ext cx="120967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详细请见软件测试报告</a:t>
            </a:r>
            <a:r>
              <a:rPr lang="en-US" altLang="zh-CN" dirty="0"/>
              <a:t>.doc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4E4E1DB0-A869-4FE6-9590-0979D6279EBE}"/>
              </a:ext>
            </a:extLst>
          </p:cNvPr>
          <p:cNvSpPr txBox="1"/>
          <p:nvPr/>
        </p:nvSpPr>
        <p:spPr>
          <a:xfrm>
            <a:off x="2276475" y="144612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管理端新增学生用户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7D38602-DC97-4EF8-A258-A55BFCFC36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4649" y="2326872"/>
            <a:ext cx="10090940" cy="256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9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AF904A-4755-491D-BF9F-E2CEBA20F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系统测试（性能）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FA9AF7B-3867-41DE-9FD3-4E6D6A69A683}"/>
              </a:ext>
            </a:extLst>
          </p:cNvPr>
          <p:cNvSpPr txBox="1"/>
          <p:nvPr/>
        </p:nvSpPr>
        <p:spPr>
          <a:xfrm>
            <a:off x="466411" y="2967335"/>
            <a:ext cx="120967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详细请见软件测试报告</a:t>
            </a:r>
            <a:r>
              <a:rPr lang="en-US" altLang="zh-CN" dirty="0"/>
              <a:t>.doc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088E8B5-7CF2-4148-A38C-7C4C01D23BDE}"/>
              </a:ext>
            </a:extLst>
          </p:cNvPr>
          <p:cNvSpPr txBox="1"/>
          <p:nvPr/>
        </p:nvSpPr>
        <p:spPr>
          <a:xfrm>
            <a:off x="4181475" y="1301234"/>
            <a:ext cx="38290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性能测试总结（</a:t>
            </a:r>
            <a:r>
              <a:rPr lang="en-US" altLang="zh-CN" dirty="0"/>
              <a:t>lighthouse</a:t>
            </a:r>
            <a:r>
              <a:rPr lang="zh-CN" altLang="en-US" dirty="0"/>
              <a:t>）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67855F4-2618-498D-83A2-672E99DC40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086" y="2028825"/>
            <a:ext cx="9885949" cy="325477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29129AB-CF7E-4249-A3A2-DAD2575C5A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9705" y="771154"/>
            <a:ext cx="7992590" cy="5315692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EAFEA221-D343-4B58-A077-32C50C186C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5995" y="647312"/>
            <a:ext cx="7240010" cy="5563376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6556D37B-4113-455B-A45F-03F7AB7B0B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61626" y="647312"/>
            <a:ext cx="7868748" cy="5334744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D98375DF-B0D1-46F5-88D8-33ED936728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4335" y="680654"/>
            <a:ext cx="8983329" cy="5496692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07744728-4D88-472C-B411-73FDF15208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30676" y="709233"/>
            <a:ext cx="8545118" cy="5439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666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AF904A-4755-491D-BF9F-E2CEBA20F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系统测试（安全）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FA9AF7B-3867-41DE-9FD3-4E6D6A69A683}"/>
              </a:ext>
            </a:extLst>
          </p:cNvPr>
          <p:cNvSpPr txBox="1"/>
          <p:nvPr/>
        </p:nvSpPr>
        <p:spPr>
          <a:xfrm>
            <a:off x="466411" y="2967335"/>
            <a:ext cx="120967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详细请见软件测试报告</a:t>
            </a:r>
            <a:r>
              <a:rPr lang="en-US" altLang="zh-CN" dirty="0"/>
              <a:t>.doc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C1DE75C-0211-4302-BDF4-F3B096092C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656" y="1548110"/>
            <a:ext cx="10796144" cy="1060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327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占位符 15"/>
          <p:cNvSpPr>
            <a:spLocks noGrp="1"/>
          </p:cNvSpPr>
          <p:nvPr>
            <p:ph type="body" sz="quarter" idx="10"/>
          </p:nvPr>
        </p:nvSpPr>
        <p:spPr>
          <a:xfrm>
            <a:off x="5749751" y="1718058"/>
            <a:ext cx="692498" cy="747897"/>
          </a:xfrm>
          <a:custGeom>
            <a:avLst/>
            <a:gdLst>
              <a:gd name="connsiteX0" fmla="*/ 0 w 65"/>
              <a:gd name="connsiteY0" fmla="*/ 0 h 276999"/>
              <a:gd name="connsiteX1" fmla="*/ 65 w 65"/>
              <a:gd name="connsiteY1" fmla="*/ 0 h 276999"/>
              <a:gd name="connsiteX2" fmla="*/ 65 w 65"/>
              <a:gd name="connsiteY2" fmla="*/ 276999 h 276999"/>
              <a:gd name="connsiteX3" fmla="*/ 0 w 65"/>
              <a:gd name="connsiteY3" fmla="*/ 276999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" h="276999">
                <a:moveTo>
                  <a:pt x="0" y="0"/>
                </a:moveTo>
                <a:lnTo>
                  <a:pt x="65" y="0"/>
                </a:lnTo>
                <a:lnTo>
                  <a:pt x="65" y="276999"/>
                </a:lnTo>
                <a:lnTo>
                  <a:pt x="0" y="276999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altLang="zh-CN"/>
              <a:t>02</a:t>
            </a:r>
            <a:endParaRPr lang="zh-CN" altLang="en-US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1"/>
          </p:nvPr>
        </p:nvSpPr>
        <p:spPr>
          <a:custGeom>
            <a:avLst/>
            <a:gdLst>
              <a:gd name="connsiteX0" fmla="*/ 0 w 2059940"/>
              <a:gd name="connsiteY0" fmla="*/ 0 h 276999"/>
              <a:gd name="connsiteX1" fmla="*/ 2059940 w 2059940"/>
              <a:gd name="connsiteY1" fmla="*/ 0 h 276999"/>
              <a:gd name="connsiteX2" fmla="*/ 2059940 w 2059940"/>
              <a:gd name="connsiteY2" fmla="*/ 276999 h 276999"/>
              <a:gd name="connsiteX3" fmla="*/ 0 w 2059940"/>
              <a:gd name="connsiteY3" fmla="*/ 276999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59940" h="276999">
                <a:moveTo>
                  <a:pt x="0" y="0"/>
                </a:moveTo>
                <a:lnTo>
                  <a:pt x="2059940" y="0"/>
                </a:lnTo>
                <a:lnTo>
                  <a:pt x="2059940" y="276999"/>
                </a:lnTo>
                <a:lnTo>
                  <a:pt x="0" y="276999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altLang="zh-CN" dirty="0"/>
              <a:t>Part 17</a:t>
            </a:r>
            <a:endParaRPr lang="zh-CN" altLang="en-US" dirty="0"/>
          </a:p>
        </p:txBody>
      </p:sp>
      <p:sp>
        <p:nvSpPr>
          <p:cNvPr id="19" name="文本占位符 18"/>
          <p:cNvSpPr>
            <a:spLocks noGrp="1"/>
          </p:cNvSpPr>
          <p:nvPr>
            <p:ph type="body" sz="quarter" idx="12"/>
          </p:nvPr>
        </p:nvSpPr>
        <p:spPr>
          <a:xfrm>
            <a:off x="3358896" y="2801392"/>
            <a:ext cx="6032754" cy="923330"/>
          </a:xfrm>
          <a:prstGeom prst="rect">
            <a:avLst/>
          </a:prstGeom>
        </p:spPr>
        <p:txBody>
          <a:bodyPr/>
          <a:lstStyle/>
          <a:p>
            <a:r>
              <a:rPr lang="zh-CN" altLang="en-US" sz="5400" spc="300" dirty="0">
                <a:solidFill>
                  <a:schemeClr val="accent1"/>
                </a:solidFill>
                <a:latin typeface="+mj-lt"/>
                <a:ea typeface="+mj-ea"/>
              </a:rPr>
              <a:t>代码清单</a:t>
            </a:r>
          </a:p>
        </p:txBody>
      </p:sp>
      <p:sp>
        <p:nvSpPr>
          <p:cNvPr id="7" name="椭圆 6"/>
          <p:cNvSpPr/>
          <p:nvPr/>
        </p:nvSpPr>
        <p:spPr>
          <a:xfrm>
            <a:off x="5932885" y="5459540"/>
            <a:ext cx="100012" cy="100012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5706667" y="5459540"/>
            <a:ext cx="100012" cy="1000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6159103" y="5459540"/>
            <a:ext cx="100012" cy="1000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6385321" y="5459540"/>
            <a:ext cx="100012" cy="1000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7B71605F-0744-4EB3-A12E-D80692DF50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2827" y="5727895"/>
            <a:ext cx="759333" cy="726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95774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AF904A-4755-491D-BF9F-E2CEBA20F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代码清单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FA9AF7B-3867-41DE-9FD3-4E6D6A69A683}"/>
              </a:ext>
            </a:extLst>
          </p:cNvPr>
          <p:cNvSpPr txBox="1"/>
          <p:nvPr/>
        </p:nvSpPr>
        <p:spPr>
          <a:xfrm>
            <a:off x="466411" y="2967335"/>
            <a:ext cx="120967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详细请见代码清单</a:t>
            </a:r>
            <a:r>
              <a:rPr lang="en-US" altLang="zh-CN" dirty="0"/>
              <a:t>.doc</a:t>
            </a:r>
            <a:r>
              <a:rPr lang="zh-CN" altLang="en-US" dirty="0"/>
              <a:t>和程序包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394F679-C3A2-4B13-AF20-AC98527C9E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4756" y="1124121"/>
            <a:ext cx="6144044" cy="368642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335588E-9406-40A3-9EE1-AF5FC6610C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0700" y="1124121"/>
            <a:ext cx="9598727" cy="451497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310E404-55EC-4666-8F79-A3642D8CBF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8959" y="981372"/>
            <a:ext cx="7621732" cy="465772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1F9591EC-C710-4370-AE16-E51E9747CB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8067" y="1226140"/>
            <a:ext cx="9763991" cy="4168187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5310534A-371E-4400-8C29-C9369400F9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90700" y="1342625"/>
            <a:ext cx="10112168" cy="4244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522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占位符 15"/>
          <p:cNvSpPr>
            <a:spLocks noGrp="1"/>
          </p:cNvSpPr>
          <p:nvPr>
            <p:ph type="body" sz="quarter" idx="10"/>
          </p:nvPr>
        </p:nvSpPr>
        <p:spPr>
          <a:xfrm>
            <a:off x="5749751" y="1718058"/>
            <a:ext cx="692498" cy="747897"/>
          </a:xfrm>
          <a:custGeom>
            <a:avLst/>
            <a:gdLst>
              <a:gd name="connsiteX0" fmla="*/ 0 w 65"/>
              <a:gd name="connsiteY0" fmla="*/ 0 h 276999"/>
              <a:gd name="connsiteX1" fmla="*/ 65 w 65"/>
              <a:gd name="connsiteY1" fmla="*/ 0 h 276999"/>
              <a:gd name="connsiteX2" fmla="*/ 65 w 65"/>
              <a:gd name="connsiteY2" fmla="*/ 276999 h 276999"/>
              <a:gd name="connsiteX3" fmla="*/ 0 w 65"/>
              <a:gd name="connsiteY3" fmla="*/ 276999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" h="276999">
                <a:moveTo>
                  <a:pt x="0" y="0"/>
                </a:moveTo>
                <a:lnTo>
                  <a:pt x="65" y="0"/>
                </a:lnTo>
                <a:lnTo>
                  <a:pt x="65" y="276999"/>
                </a:lnTo>
                <a:lnTo>
                  <a:pt x="0" y="276999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altLang="zh-CN"/>
              <a:t>02</a:t>
            </a:r>
            <a:endParaRPr lang="zh-CN" altLang="en-US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1"/>
          </p:nvPr>
        </p:nvSpPr>
        <p:spPr>
          <a:custGeom>
            <a:avLst/>
            <a:gdLst>
              <a:gd name="connsiteX0" fmla="*/ 0 w 2059940"/>
              <a:gd name="connsiteY0" fmla="*/ 0 h 276999"/>
              <a:gd name="connsiteX1" fmla="*/ 2059940 w 2059940"/>
              <a:gd name="connsiteY1" fmla="*/ 0 h 276999"/>
              <a:gd name="connsiteX2" fmla="*/ 2059940 w 2059940"/>
              <a:gd name="connsiteY2" fmla="*/ 276999 h 276999"/>
              <a:gd name="connsiteX3" fmla="*/ 0 w 2059940"/>
              <a:gd name="connsiteY3" fmla="*/ 276999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59940" h="276999">
                <a:moveTo>
                  <a:pt x="0" y="0"/>
                </a:moveTo>
                <a:lnTo>
                  <a:pt x="2059940" y="0"/>
                </a:lnTo>
                <a:lnTo>
                  <a:pt x="2059940" y="276999"/>
                </a:lnTo>
                <a:lnTo>
                  <a:pt x="0" y="276999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altLang="zh-CN" dirty="0"/>
              <a:t>Part 19</a:t>
            </a:r>
            <a:endParaRPr lang="zh-CN" altLang="en-US" dirty="0"/>
          </a:p>
        </p:txBody>
      </p:sp>
      <p:sp>
        <p:nvSpPr>
          <p:cNvPr id="19" name="文本占位符 18"/>
          <p:cNvSpPr>
            <a:spLocks noGrp="1"/>
          </p:cNvSpPr>
          <p:nvPr>
            <p:ph type="body" sz="quarter" idx="12"/>
          </p:nvPr>
        </p:nvSpPr>
        <p:spPr>
          <a:xfrm>
            <a:off x="3358896" y="2801392"/>
            <a:ext cx="6032754" cy="923330"/>
          </a:xfrm>
          <a:prstGeom prst="rect">
            <a:avLst/>
          </a:prstGeom>
        </p:spPr>
        <p:txBody>
          <a:bodyPr/>
          <a:lstStyle/>
          <a:p>
            <a:r>
              <a:rPr lang="zh-CN" altLang="en-US" spc="300" dirty="0">
                <a:latin typeface="+mj-lt"/>
              </a:rPr>
              <a:t>代码走查</a:t>
            </a:r>
            <a:endParaRPr lang="zh-CN" altLang="en-US" sz="5400" spc="300" dirty="0">
              <a:solidFill>
                <a:schemeClr val="accent1"/>
              </a:solidFill>
              <a:latin typeface="+mj-lt"/>
              <a:ea typeface="+mj-ea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5932885" y="5459540"/>
            <a:ext cx="100012" cy="100012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5706667" y="5459540"/>
            <a:ext cx="100012" cy="1000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6159103" y="5459540"/>
            <a:ext cx="100012" cy="1000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6385321" y="5459540"/>
            <a:ext cx="100012" cy="1000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7B71605F-0744-4EB3-A12E-D80692DF50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2827" y="5727895"/>
            <a:ext cx="759333" cy="726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8526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AF904A-4755-491D-BF9F-E2CEBA20F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代码走查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FA9AF7B-3867-41DE-9FD3-4E6D6A69A683}"/>
              </a:ext>
            </a:extLst>
          </p:cNvPr>
          <p:cNvSpPr txBox="1"/>
          <p:nvPr/>
        </p:nvSpPr>
        <p:spPr>
          <a:xfrm>
            <a:off x="466411" y="2967335"/>
            <a:ext cx="120967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详细请见代码走查说明</a:t>
            </a:r>
            <a:r>
              <a:rPr lang="en-US" altLang="zh-CN" dirty="0"/>
              <a:t>.doc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4C540EB-F851-4D61-9ED2-EDFFA956D8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2972" y="1314450"/>
            <a:ext cx="9508928" cy="400724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4D9001D-E8B9-4E84-A1BC-ED867BA5B6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2972" y="1314450"/>
            <a:ext cx="9899748" cy="410845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8A24C00-D8B2-44FE-AABA-D42A39B0FC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6086" y="1475458"/>
            <a:ext cx="10109714" cy="4007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840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zh-CN" altLang="en-US" dirty="0"/>
              <a:t>项目计划</a:t>
            </a:r>
            <a:r>
              <a:rPr lang="en-US" altLang="zh-CN" dirty="0"/>
              <a:t>—</a:t>
            </a:r>
            <a:r>
              <a:rPr lang="zh-CN" altLang="en-US" dirty="0"/>
              <a:t>甘特图</a:t>
            </a:r>
          </a:p>
        </p:txBody>
      </p:sp>
      <p:pic>
        <p:nvPicPr>
          <p:cNvPr id="39" name="Picture 4">
            <a:extLst>
              <a:ext uri="{FF2B5EF4-FFF2-40B4-BE49-F238E27FC236}">
                <a16:creationId xmlns:a16="http://schemas.microsoft.com/office/drawing/2014/main" id="{DE3B5CC2-AC5C-4E66-A2A9-A043DA8965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9722" y="5734618"/>
            <a:ext cx="759333" cy="726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08F22B6-F252-4F31-9222-72E5B622E8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524" y="1117496"/>
            <a:ext cx="8697011" cy="4980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424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占位符 15"/>
          <p:cNvSpPr>
            <a:spLocks noGrp="1"/>
          </p:cNvSpPr>
          <p:nvPr>
            <p:ph type="body" sz="quarter" idx="10"/>
          </p:nvPr>
        </p:nvSpPr>
        <p:spPr>
          <a:xfrm>
            <a:off x="5749751" y="1718058"/>
            <a:ext cx="692498" cy="747897"/>
          </a:xfrm>
          <a:custGeom>
            <a:avLst/>
            <a:gdLst>
              <a:gd name="connsiteX0" fmla="*/ 0 w 65"/>
              <a:gd name="connsiteY0" fmla="*/ 0 h 276999"/>
              <a:gd name="connsiteX1" fmla="*/ 65 w 65"/>
              <a:gd name="connsiteY1" fmla="*/ 0 h 276999"/>
              <a:gd name="connsiteX2" fmla="*/ 65 w 65"/>
              <a:gd name="connsiteY2" fmla="*/ 276999 h 276999"/>
              <a:gd name="connsiteX3" fmla="*/ 0 w 65"/>
              <a:gd name="connsiteY3" fmla="*/ 276999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" h="276999">
                <a:moveTo>
                  <a:pt x="0" y="0"/>
                </a:moveTo>
                <a:lnTo>
                  <a:pt x="65" y="0"/>
                </a:lnTo>
                <a:lnTo>
                  <a:pt x="65" y="276999"/>
                </a:lnTo>
                <a:lnTo>
                  <a:pt x="0" y="276999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altLang="zh-CN"/>
              <a:t>02</a:t>
            </a:r>
            <a:endParaRPr lang="zh-CN" altLang="en-US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1"/>
          </p:nvPr>
        </p:nvSpPr>
        <p:spPr>
          <a:custGeom>
            <a:avLst/>
            <a:gdLst>
              <a:gd name="connsiteX0" fmla="*/ 0 w 2059940"/>
              <a:gd name="connsiteY0" fmla="*/ 0 h 276999"/>
              <a:gd name="connsiteX1" fmla="*/ 2059940 w 2059940"/>
              <a:gd name="connsiteY1" fmla="*/ 0 h 276999"/>
              <a:gd name="connsiteX2" fmla="*/ 2059940 w 2059940"/>
              <a:gd name="connsiteY2" fmla="*/ 276999 h 276999"/>
              <a:gd name="connsiteX3" fmla="*/ 0 w 2059940"/>
              <a:gd name="connsiteY3" fmla="*/ 276999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59940" h="276999">
                <a:moveTo>
                  <a:pt x="0" y="0"/>
                </a:moveTo>
                <a:lnTo>
                  <a:pt x="2059940" y="0"/>
                </a:lnTo>
                <a:lnTo>
                  <a:pt x="2059940" y="276999"/>
                </a:lnTo>
                <a:lnTo>
                  <a:pt x="0" y="276999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altLang="zh-CN" dirty="0"/>
              <a:t>Part 20</a:t>
            </a:r>
            <a:endParaRPr lang="zh-CN" altLang="en-US" dirty="0"/>
          </a:p>
        </p:txBody>
      </p:sp>
      <p:sp>
        <p:nvSpPr>
          <p:cNvPr id="19" name="文本占位符 18"/>
          <p:cNvSpPr>
            <a:spLocks noGrp="1"/>
          </p:cNvSpPr>
          <p:nvPr>
            <p:ph type="body" sz="quarter" idx="12"/>
          </p:nvPr>
        </p:nvSpPr>
        <p:spPr>
          <a:xfrm>
            <a:off x="3358896" y="2801392"/>
            <a:ext cx="6032754" cy="923330"/>
          </a:xfrm>
          <a:prstGeom prst="rect">
            <a:avLst/>
          </a:prstGeom>
        </p:spPr>
        <p:txBody>
          <a:bodyPr/>
          <a:lstStyle/>
          <a:p>
            <a:r>
              <a:rPr lang="zh-CN" altLang="en-US" sz="5400" spc="300" dirty="0">
                <a:solidFill>
                  <a:schemeClr val="accent1"/>
                </a:solidFill>
                <a:latin typeface="+mj-lt"/>
                <a:ea typeface="+mj-ea"/>
              </a:rPr>
              <a:t>用户手册</a:t>
            </a:r>
          </a:p>
        </p:txBody>
      </p:sp>
      <p:sp>
        <p:nvSpPr>
          <p:cNvPr id="7" name="椭圆 6"/>
          <p:cNvSpPr/>
          <p:nvPr/>
        </p:nvSpPr>
        <p:spPr>
          <a:xfrm>
            <a:off x="5932885" y="5459540"/>
            <a:ext cx="100012" cy="100012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5706667" y="5459540"/>
            <a:ext cx="100012" cy="1000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6159103" y="5459540"/>
            <a:ext cx="100012" cy="1000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6385321" y="5459540"/>
            <a:ext cx="100012" cy="1000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7B71605F-0744-4EB3-A12E-D80692DF50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2827" y="5727895"/>
            <a:ext cx="759333" cy="726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25629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AF904A-4755-491D-BF9F-E2CEBA20F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用户手册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FA9AF7B-3867-41DE-9FD3-4E6D6A69A683}"/>
              </a:ext>
            </a:extLst>
          </p:cNvPr>
          <p:cNvSpPr txBox="1"/>
          <p:nvPr/>
        </p:nvSpPr>
        <p:spPr>
          <a:xfrm>
            <a:off x="466411" y="2967335"/>
            <a:ext cx="120967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详细请见用户手册</a:t>
            </a:r>
            <a:r>
              <a:rPr lang="en-US" altLang="zh-CN" dirty="0"/>
              <a:t>.doc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0E8E93C-E441-4BAF-AA8F-4E96B01307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9182" y="1437093"/>
            <a:ext cx="9819597" cy="398381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E541446-A5F6-42D5-A081-D82276FEF7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086" y="1546143"/>
            <a:ext cx="10125075" cy="4278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907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AF904A-4755-491D-BF9F-E2CEBA20F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用户手册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FA9AF7B-3867-41DE-9FD3-4E6D6A69A683}"/>
              </a:ext>
            </a:extLst>
          </p:cNvPr>
          <p:cNvSpPr txBox="1"/>
          <p:nvPr/>
        </p:nvSpPr>
        <p:spPr>
          <a:xfrm>
            <a:off x="466411" y="2967335"/>
            <a:ext cx="120967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详细请见用户手册</a:t>
            </a:r>
            <a:r>
              <a:rPr lang="en-US" altLang="zh-CN" dirty="0"/>
              <a:t>.doc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8BAA633-2C89-449A-9FDE-D0AD57EC04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2940" y="1183275"/>
            <a:ext cx="10229850" cy="449144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3C46A21-782B-42D1-A60A-6CF02EB0B6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086" y="1512478"/>
            <a:ext cx="10147328" cy="4162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712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AF904A-4755-491D-BF9F-E2CEBA20F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用户手册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FA9AF7B-3867-41DE-9FD3-4E6D6A69A683}"/>
              </a:ext>
            </a:extLst>
          </p:cNvPr>
          <p:cNvSpPr txBox="1"/>
          <p:nvPr/>
        </p:nvSpPr>
        <p:spPr>
          <a:xfrm>
            <a:off x="466411" y="2967335"/>
            <a:ext cx="120967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详细请见用户手册</a:t>
            </a:r>
            <a:r>
              <a:rPr lang="en-US" altLang="zh-CN" dirty="0"/>
              <a:t>.doc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51B0C66-A2D4-4B12-A996-F24D9BDAE5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7433" y="1219200"/>
            <a:ext cx="10480863" cy="459893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795178C-25ED-48E7-BF95-712B2E5E71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3699" y="1439441"/>
            <a:ext cx="10354597" cy="4130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902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占位符 15"/>
          <p:cNvSpPr>
            <a:spLocks noGrp="1"/>
          </p:cNvSpPr>
          <p:nvPr>
            <p:ph type="body" sz="quarter" idx="10"/>
          </p:nvPr>
        </p:nvSpPr>
        <p:spPr>
          <a:xfrm>
            <a:off x="5749751" y="1718058"/>
            <a:ext cx="692498" cy="747897"/>
          </a:xfrm>
          <a:custGeom>
            <a:avLst/>
            <a:gdLst>
              <a:gd name="connsiteX0" fmla="*/ 0 w 65"/>
              <a:gd name="connsiteY0" fmla="*/ 0 h 276999"/>
              <a:gd name="connsiteX1" fmla="*/ 65 w 65"/>
              <a:gd name="connsiteY1" fmla="*/ 0 h 276999"/>
              <a:gd name="connsiteX2" fmla="*/ 65 w 65"/>
              <a:gd name="connsiteY2" fmla="*/ 276999 h 276999"/>
              <a:gd name="connsiteX3" fmla="*/ 0 w 65"/>
              <a:gd name="connsiteY3" fmla="*/ 276999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" h="276999">
                <a:moveTo>
                  <a:pt x="0" y="0"/>
                </a:moveTo>
                <a:lnTo>
                  <a:pt x="65" y="0"/>
                </a:lnTo>
                <a:lnTo>
                  <a:pt x="65" y="276999"/>
                </a:lnTo>
                <a:lnTo>
                  <a:pt x="0" y="276999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altLang="zh-CN"/>
              <a:t>02</a:t>
            </a:r>
            <a:endParaRPr lang="zh-CN" altLang="en-US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1"/>
          </p:nvPr>
        </p:nvSpPr>
        <p:spPr>
          <a:custGeom>
            <a:avLst/>
            <a:gdLst>
              <a:gd name="connsiteX0" fmla="*/ 0 w 2059940"/>
              <a:gd name="connsiteY0" fmla="*/ 0 h 276999"/>
              <a:gd name="connsiteX1" fmla="*/ 2059940 w 2059940"/>
              <a:gd name="connsiteY1" fmla="*/ 0 h 276999"/>
              <a:gd name="connsiteX2" fmla="*/ 2059940 w 2059940"/>
              <a:gd name="connsiteY2" fmla="*/ 276999 h 276999"/>
              <a:gd name="connsiteX3" fmla="*/ 0 w 2059940"/>
              <a:gd name="connsiteY3" fmla="*/ 276999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59940" h="276999">
                <a:moveTo>
                  <a:pt x="0" y="0"/>
                </a:moveTo>
                <a:lnTo>
                  <a:pt x="2059940" y="0"/>
                </a:lnTo>
                <a:lnTo>
                  <a:pt x="2059940" y="276999"/>
                </a:lnTo>
                <a:lnTo>
                  <a:pt x="0" y="276999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altLang="zh-CN" dirty="0"/>
              <a:t>Part 21</a:t>
            </a:r>
            <a:endParaRPr lang="zh-CN" altLang="en-US" dirty="0"/>
          </a:p>
        </p:txBody>
      </p:sp>
      <p:sp>
        <p:nvSpPr>
          <p:cNvPr id="19" name="文本占位符 18"/>
          <p:cNvSpPr>
            <a:spLocks noGrp="1"/>
          </p:cNvSpPr>
          <p:nvPr>
            <p:ph type="body" sz="quarter" idx="12"/>
          </p:nvPr>
        </p:nvSpPr>
        <p:spPr>
          <a:xfrm>
            <a:off x="3358896" y="2801392"/>
            <a:ext cx="6032754" cy="923330"/>
          </a:xfrm>
          <a:prstGeom prst="rect">
            <a:avLst/>
          </a:prstGeom>
        </p:spPr>
        <p:txBody>
          <a:bodyPr/>
          <a:lstStyle/>
          <a:p>
            <a:r>
              <a:rPr lang="zh-CN" altLang="en-US" spc="300" dirty="0">
                <a:latin typeface="+mj-lt"/>
              </a:rPr>
              <a:t>最终用户反馈</a:t>
            </a:r>
            <a:endParaRPr lang="zh-CN" altLang="en-US" sz="5400" spc="300" dirty="0">
              <a:solidFill>
                <a:schemeClr val="accent1"/>
              </a:solidFill>
              <a:latin typeface="+mj-lt"/>
              <a:ea typeface="+mj-ea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5932885" y="5459540"/>
            <a:ext cx="100012" cy="100012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5706667" y="5459540"/>
            <a:ext cx="100012" cy="1000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6159103" y="5459540"/>
            <a:ext cx="100012" cy="1000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6385321" y="5459540"/>
            <a:ext cx="100012" cy="1000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7B71605F-0744-4EB3-A12E-D80692DF50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2827" y="5727895"/>
            <a:ext cx="759333" cy="726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26867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AF904A-4755-491D-BF9F-E2CEBA20F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用户反馈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FA9AF7B-3867-41DE-9FD3-4E6D6A69A683}"/>
              </a:ext>
            </a:extLst>
          </p:cNvPr>
          <p:cNvSpPr txBox="1"/>
          <p:nvPr/>
        </p:nvSpPr>
        <p:spPr>
          <a:xfrm>
            <a:off x="466411" y="2967335"/>
            <a:ext cx="16100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详细请用户反馈</a:t>
            </a:r>
            <a:r>
              <a:rPr lang="en-US" altLang="zh-CN" dirty="0"/>
              <a:t>.doc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C169801-BDA4-4753-ACE3-B8CEC5C5F7BA}"/>
              </a:ext>
            </a:extLst>
          </p:cNvPr>
          <p:cNvSpPr txBox="1"/>
          <p:nvPr/>
        </p:nvSpPr>
        <p:spPr>
          <a:xfrm>
            <a:off x="3048000" y="324433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录音加文档！！！！</a:t>
            </a:r>
          </a:p>
        </p:txBody>
      </p:sp>
    </p:spTree>
    <p:extLst>
      <p:ext uri="{BB962C8B-B14F-4D97-AF65-F5344CB8AC3E}">
        <p14:creationId xmlns:p14="http://schemas.microsoft.com/office/powerpoint/2010/main" val="931629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占位符 15"/>
          <p:cNvSpPr>
            <a:spLocks noGrp="1"/>
          </p:cNvSpPr>
          <p:nvPr>
            <p:ph type="body" sz="quarter" idx="10"/>
          </p:nvPr>
        </p:nvSpPr>
        <p:spPr>
          <a:xfrm>
            <a:off x="5749751" y="1718058"/>
            <a:ext cx="692498" cy="747897"/>
          </a:xfrm>
          <a:custGeom>
            <a:avLst/>
            <a:gdLst>
              <a:gd name="connsiteX0" fmla="*/ 0 w 65"/>
              <a:gd name="connsiteY0" fmla="*/ 0 h 276999"/>
              <a:gd name="connsiteX1" fmla="*/ 65 w 65"/>
              <a:gd name="connsiteY1" fmla="*/ 0 h 276999"/>
              <a:gd name="connsiteX2" fmla="*/ 65 w 65"/>
              <a:gd name="connsiteY2" fmla="*/ 276999 h 276999"/>
              <a:gd name="connsiteX3" fmla="*/ 0 w 65"/>
              <a:gd name="connsiteY3" fmla="*/ 276999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" h="276999">
                <a:moveTo>
                  <a:pt x="0" y="0"/>
                </a:moveTo>
                <a:lnTo>
                  <a:pt x="65" y="0"/>
                </a:lnTo>
                <a:lnTo>
                  <a:pt x="65" y="276999"/>
                </a:lnTo>
                <a:lnTo>
                  <a:pt x="0" y="276999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altLang="zh-CN"/>
              <a:t>02</a:t>
            </a:r>
            <a:endParaRPr lang="zh-CN" altLang="en-US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1"/>
          </p:nvPr>
        </p:nvSpPr>
        <p:spPr>
          <a:custGeom>
            <a:avLst/>
            <a:gdLst>
              <a:gd name="connsiteX0" fmla="*/ 0 w 2059940"/>
              <a:gd name="connsiteY0" fmla="*/ 0 h 276999"/>
              <a:gd name="connsiteX1" fmla="*/ 2059940 w 2059940"/>
              <a:gd name="connsiteY1" fmla="*/ 0 h 276999"/>
              <a:gd name="connsiteX2" fmla="*/ 2059940 w 2059940"/>
              <a:gd name="connsiteY2" fmla="*/ 276999 h 276999"/>
              <a:gd name="connsiteX3" fmla="*/ 0 w 2059940"/>
              <a:gd name="connsiteY3" fmla="*/ 276999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59940" h="276999">
                <a:moveTo>
                  <a:pt x="0" y="0"/>
                </a:moveTo>
                <a:lnTo>
                  <a:pt x="2059940" y="0"/>
                </a:lnTo>
                <a:lnTo>
                  <a:pt x="2059940" y="276999"/>
                </a:lnTo>
                <a:lnTo>
                  <a:pt x="0" y="276999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altLang="zh-CN" dirty="0"/>
              <a:t>Part 22</a:t>
            </a:r>
            <a:endParaRPr lang="zh-CN" altLang="en-US" dirty="0"/>
          </a:p>
        </p:txBody>
      </p:sp>
      <p:sp>
        <p:nvSpPr>
          <p:cNvPr id="19" name="文本占位符 18"/>
          <p:cNvSpPr>
            <a:spLocks noGrp="1"/>
          </p:cNvSpPr>
          <p:nvPr>
            <p:ph type="body" sz="quarter" idx="12"/>
          </p:nvPr>
        </p:nvSpPr>
        <p:spPr>
          <a:xfrm>
            <a:off x="3358896" y="2801392"/>
            <a:ext cx="6032754" cy="923330"/>
          </a:xfrm>
          <a:prstGeom prst="rect">
            <a:avLst/>
          </a:prstGeom>
        </p:spPr>
        <p:txBody>
          <a:bodyPr/>
          <a:lstStyle/>
          <a:p>
            <a:r>
              <a:rPr lang="zh-CN" altLang="en-US" spc="300" dirty="0">
                <a:latin typeface="+mj-lt"/>
              </a:rPr>
              <a:t>项目部署与运行</a:t>
            </a:r>
            <a:endParaRPr lang="zh-CN" altLang="en-US" sz="5400" spc="300" dirty="0">
              <a:solidFill>
                <a:schemeClr val="accent1"/>
              </a:solidFill>
              <a:latin typeface="+mj-lt"/>
              <a:ea typeface="+mj-ea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5932885" y="5459540"/>
            <a:ext cx="100012" cy="100012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5706667" y="5459540"/>
            <a:ext cx="100012" cy="1000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6159103" y="5459540"/>
            <a:ext cx="100012" cy="1000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6385321" y="5459540"/>
            <a:ext cx="100012" cy="1000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7B71605F-0744-4EB3-A12E-D80692DF50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2827" y="5727895"/>
            <a:ext cx="759333" cy="726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11816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AF904A-4755-491D-BF9F-E2CEBA20F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项目部署与运行</a:t>
            </a:r>
          </a:p>
        </p:txBody>
      </p:sp>
    </p:spTree>
    <p:extLst>
      <p:ext uri="{BB962C8B-B14F-4D97-AF65-F5344CB8AC3E}">
        <p14:creationId xmlns:p14="http://schemas.microsoft.com/office/powerpoint/2010/main" val="2819739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AF904A-4755-491D-BF9F-E2CEBA20F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项目部署与运行</a:t>
            </a:r>
          </a:p>
        </p:txBody>
      </p:sp>
    </p:spTree>
    <p:extLst>
      <p:ext uri="{BB962C8B-B14F-4D97-AF65-F5344CB8AC3E}">
        <p14:creationId xmlns:p14="http://schemas.microsoft.com/office/powerpoint/2010/main" val="28898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占位符 15"/>
          <p:cNvSpPr>
            <a:spLocks noGrp="1"/>
          </p:cNvSpPr>
          <p:nvPr>
            <p:ph type="body" sz="quarter" idx="10"/>
          </p:nvPr>
        </p:nvSpPr>
        <p:spPr>
          <a:xfrm>
            <a:off x="5749751" y="1718058"/>
            <a:ext cx="692498" cy="747897"/>
          </a:xfrm>
          <a:custGeom>
            <a:avLst/>
            <a:gdLst>
              <a:gd name="connsiteX0" fmla="*/ 0 w 65"/>
              <a:gd name="connsiteY0" fmla="*/ 0 h 276999"/>
              <a:gd name="connsiteX1" fmla="*/ 65 w 65"/>
              <a:gd name="connsiteY1" fmla="*/ 0 h 276999"/>
              <a:gd name="connsiteX2" fmla="*/ 65 w 65"/>
              <a:gd name="connsiteY2" fmla="*/ 276999 h 276999"/>
              <a:gd name="connsiteX3" fmla="*/ 0 w 65"/>
              <a:gd name="connsiteY3" fmla="*/ 276999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" h="276999">
                <a:moveTo>
                  <a:pt x="0" y="0"/>
                </a:moveTo>
                <a:lnTo>
                  <a:pt x="65" y="0"/>
                </a:lnTo>
                <a:lnTo>
                  <a:pt x="65" y="276999"/>
                </a:lnTo>
                <a:lnTo>
                  <a:pt x="0" y="276999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altLang="zh-CN"/>
              <a:t>02</a:t>
            </a:r>
            <a:endParaRPr lang="zh-CN" altLang="en-US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1"/>
          </p:nvPr>
        </p:nvSpPr>
        <p:spPr>
          <a:custGeom>
            <a:avLst/>
            <a:gdLst>
              <a:gd name="connsiteX0" fmla="*/ 0 w 2059940"/>
              <a:gd name="connsiteY0" fmla="*/ 0 h 276999"/>
              <a:gd name="connsiteX1" fmla="*/ 2059940 w 2059940"/>
              <a:gd name="connsiteY1" fmla="*/ 0 h 276999"/>
              <a:gd name="connsiteX2" fmla="*/ 2059940 w 2059940"/>
              <a:gd name="connsiteY2" fmla="*/ 276999 h 276999"/>
              <a:gd name="connsiteX3" fmla="*/ 0 w 2059940"/>
              <a:gd name="connsiteY3" fmla="*/ 276999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59940" h="276999">
                <a:moveTo>
                  <a:pt x="0" y="0"/>
                </a:moveTo>
                <a:lnTo>
                  <a:pt x="2059940" y="0"/>
                </a:lnTo>
                <a:lnTo>
                  <a:pt x="2059940" y="276999"/>
                </a:lnTo>
                <a:lnTo>
                  <a:pt x="0" y="276999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altLang="zh-CN" dirty="0"/>
              <a:t>Part 23</a:t>
            </a:r>
            <a:endParaRPr lang="zh-CN" altLang="en-US" dirty="0"/>
          </a:p>
        </p:txBody>
      </p:sp>
      <p:sp>
        <p:nvSpPr>
          <p:cNvPr id="19" name="文本占位符 18"/>
          <p:cNvSpPr>
            <a:spLocks noGrp="1"/>
          </p:cNvSpPr>
          <p:nvPr>
            <p:ph type="body" sz="quarter" idx="12"/>
          </p:nvPr>
        </p:nvSpPr>
        <p:spPr>
          <a:xfrm>
            <a:off x="3358896" y="2801392"/>
            <a:ext cx="6032754" cy="923330"/>
          </a:xfrm>
          <a:prstGeom prst="rect">
            <a:avLst/>
          </a:prstGeom>
        </p:spPr>
        <p:txBody>
          <a:bodyPr/>
          <a:lstStyle/>
          <a:p>
            <a:r>
              <a:rPr lang="zh-CN" altLang="en-US" spc="300" dirty="0">
                <a:latin typeface="+mj-lt"/>
              </a:rPr>
              <a:t>项目总结</a:t>
            </a:r>
            <a:endParaRPr lang="zh-CN" altLang="en-US" sz="5400" spc="300" dirty="0">
              <a:solidFill>
                <a:schemeClr val="accent1"/>
              </a:solidFill>
              <a:latin typeface="+mj-lt"/>
              <a:ea typeface="+mj-ea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5932885" y="5459540"/>
            <a:ext cx="100012" cy="100012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5706667" y="5459540"/>
            <a:ext cx="100012" cy="1000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6159103" y="5459540"/>
            <a:ext cx="100012" cy="1000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6385321" y="5459540"/>
            <a:ext cx="100012" cy="1000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7B71605F-0744-4EB3-A12E-D80692DF50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2827" y="5727895"/>
            <a:ext cx="759333" cy="726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28459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黄绿">
      <a:dk1>
        <a:srgbClr val="000000"/>
      </a:dk1>
      <a:lt1>
        <a:srgbClr val="FFFFFF"/>
      </a:lt1>
      <a:dk2>
        <a:srgbClr val="768394"/>
      </a:dk2>
      <a:lt2>
        <a:srgbClr val="F0F0F0"/>
      </a:lt2>
      <a:accent1>
        <a:srgbClr val="434B2F"/>
      </a:accent1>
      <a:accent2>
        <a:srgbClr val="795827"/>
      </a:accent2>
      <a:accent3>
        <a:srgbClr val="748042"/>
      </a:accent3>
      <a:accent4>
        <a:srgbClr val="4F5D3A"/>
      </a:accent4>
      <a:accent5>
        <a:srgbClr val="C6AD8E"/>
      </a:accent5>
      <a:accent6>
        <a:srgbClr val="7BAB35"/>
      </a:accent6>
      <a:hlink>
        <a:srgbClr val="0F73EE"/>
      </a:hlink>
      <a:folHlink>
        <a:srgbClr val="BFBFBF"/>
      </a:folHlink>
    </a:clrScheme>
    <a:fontScheme name="宋体主题字">
      <a:majorFont>
        <a:latin typeface="Arial"/>
        <a:ea typeface="汉仪大宋简"/>
        <a:cs typeface=""/>
      </a:majorFont>
      <a:minorFont>
        <a:latin typeface="Arial Black"/>
        <a:ea typeface="华文细黑"/>
        <a:cs typeface="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黄绿">
    <a:dk1>
      <a:srgbClr val="000000"/>
    </a:dk1>
    <a:lt1>
      <a:srgbClr val="FFFFFF"/>
    </a:lt1>
    <a:dk2>
      <a:srgbClr val="768394"/>
    </a:dk2>
    <a:lt2>
      <a:srgbClr val="F0F0F0"/>
    </a:lt2>
    <a:accent1>
      <a:srgbClr val="719299"/>
    </a:accent1>
    <a:accent2>
      <a:srgbClr val="525C5B"/>
    </a:accent2>
    <a:accent3>
      <a:srgbClr val="898989"/>
    </a:accent3>
    <a:accent4>
      <a:srgbClr val="DBDAD6"/>
    </a:accent4>
    <a:accent5>
      <a:srgbClr val="0C1B30"/>
    </a:accent5>
    <a:accent6>
      <a:srgbClr val="7BAB35"/>
    </a:accent6>
    <a:hlink>
      <a:srgbClr val="0F73EE"/>
    </a:hlink>
    <a:folHlink>
      <a:srgbClr val="BFBFBF"/>
    </a:folHlink>
  </a:clrScheme>
</a:themeOverride>
</file>

<file path=ppt/theme/themeOverride2.xml><?xml version="1.0" encoding="utf-8"?>
<a:themeOverride xmlns:a="http://schemas.openxmlformats.org/drawingml/2006/main">
  <a:clrScheme name="黄绿">
    <a:dk1>
      <a:srgbClr val="000000"/>
    </a:dk1>
    <a:lt1>
      <a:srgbClr val="FFFFFF"/>
    </a:lt1>
    <a:dk2>
      <a:srgbClr val="768394"/>
    </a:dk2>
    <a:lt2>
      <a:srgbClr val="F0F0F0"/>
    </a:lt2>
    <a:accent1>
      <a:srgbClr val="719299"/>
    </a:accent1>
    <a:accent2>
      <a:srgbClr val="525C5B"/>
    </a:accent2>
    <a:accent3>
      <a:srgbClr val="898989"/>
    </a:accent3>
    <a:accent4>
      <a:srgbClr val="DBDAD6"/>
    </a:accent4>
    <a:accent5>
      <a:srgbClr val="0C1B30"/>
    </a:accent5>
    <a:accent6>
      <a:srgbClr val="7BAB35"/>
    </a:accent6>
    <a:hlink>
      <a:srgbClr val="0F73EE"/>
    </a:hlink>
    <a:folHlink>
      <a:srgbClr val="BFBFBF"/>
    </a:folHlink>
  </a:clrScheme>
</a:themeOverride>
</file>

<file path=ppt/theme/themeOverride3.xml><?xml version="1.0" encoding="utf-8"?>
<a:themeOverride xmlns:a="http://schemas.openxmlformats.org/drawingml/2006/main">
  <a:clrScheme name="黄绿">
    <a:dk1>
      <a:srgbClr val="000000"/>
    </a:dk1>
    <a:lt1>
      <a:srgbClr val="FFFFFF"/>
    </a:lt1>
    <a:dk2>
      <a:srgbClr val="768394"/>
    </a:dk2>
    <a:lt2>
      <a:srgbClr val="F0F0F0"/>
    </a:lt2>
    <a:accent1>
      <a:srgbClr val="719299"/>
    </a:accent1>
    <a:accent2>
      <a:srgbClr val="525C5B"/>
    </a:accent2>
    <a:accent3>
      <a:srgbClr val="898989"/>
    </a:accent3>
    <a:accent4>
      <a:srgbClr val="DBDAD6"/>
    </a:accent4>
    <a:accent5>
      <a:srgbClr val="0C1B30"/>
    </a:accent5>
    <a:accent6>
      <a:srgbClr val="7BAB35"/>
    </a:accent6>
    <a:hlink>
      <a:srgbClr val="0F73EE"/>
    </a:hlink>
    <a:folHlink>
      <a:srgbClr val="BFBFBF"/>
    </a:folHlink>
  </a:clrScheme>
</a:themeOverride>
</file>

<file path=ppt/theme/themeOverride4.xml><?xml version="1.0" encoding="utf-8"?>
<a:themeOverride xmlns:a="http://schemas.openxmlformats.org/drawingml/2006/main">
  <a:clrScheme name="黄绿">
    <a:dk1>
      <a:srgbClr val="000000"/>
    </a:dk1>
    <a:lt1>
      <a:srgbClr val="FFFFFF"/>
    </a:lt1>
    <a:dk2>
      <a:srgbClr val="768394"/>
    </a:dk2>
    <a:lt2>
      <a:srgbClr val="F0F0F0"/>
    </a:lt2>
    <a:accent1>
      <a:srgbClr val="719299"/>
    </a:accent1>
    <a:accent2>
      <a:srgbClr val="525C5B"/>
    </a:accent2>
    <a:accent3>
      <a:srgbClr val="898989"/>
    </a:accent3>
    <a:accent4>
      <a:srgbClr val="DBDAD6"/>
    </a:accent4>
    <a:accent5>
      <a:srgbClr val="0C1B30"/>
    </a:accent5>
    <a:accent6>
      <a:srgbClr val="7BAB35"/>
    </a:accent6>
    <a:hlink>
      <a:srgbClr val="0F73EE"/>
    </a:hlink>
    <a:folHlink>
      <a:srgbClr val="BFBFBF"/>
    </a:folHlink>
  </a:clrScheme>
</a:themeOverride>
</file>

<file path=ppt/theme/themeOverride5.xml><?xml version="1.0" encoding="utf-8"?>
<a:themeOverride xmlns:a="http://schemas.openxmlformats.org/drawingml/2006/main">
  <a:clrScheme name="黄绿">
    <a:dk1>
      <a:srgbClr val="000000"/>
    </a:dk1>
    <a:lt1>
      <a:srgbClr val="FFFFFF"/>
    </a:lt1>
    <a:dk2>
      <a:srgbClr val="768394"/>
    </a:dk2>
    <a:lt2>
      <a:srgbClr val="F0F0F0"/>
    </a:lt2>
    <a:accent1>
      <a:srgbClr val="719299"/>
    </a:accent1>
    <a:accent2>
      <a:srgbClr val="525C5B"/>
    </a:accent2>
    <a:accent3>
      <a:srgbClr val="898989"/>
    </a:accent3>
    <a:accent4>
      <a:srgbClr val="DBDAD6"/>
    </a:accent4>
    <a:accent5>
      <a:srgbClr val="0C1B30"/>
    </a:accent5>
    <a:accent6>
      <a:srgbClr val="7BAB35"/>
    </a:accent6>
    <a:hlink>
      <a:srgbClr val="0F73EE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1523</TotalTime>
  <Words>2867</Words>
  <Application>Microsoft Office PowerPoint</Application>
  <PresentationFormat>宽屏</PresentationFormat>
  <Paragraphs>509</Paragraphs>
  <Slides>107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107</vt:i4>
      </vt:variant>
    </vt:vector>
  </HeadingPairs>
  <TitlesOfParts>
    <vt:vector size="118" baseType="lpstr">
      <vt:lpstr>Arial Black</vt:lpstr>
      <vt:lpstr>SimSun</vt:lpstr>
      <vt:lpstr>Calibri</vt:lpstr>
      <vt:lpstr>Arial Narrow</vt:lpstr>
      <vt:lpstr>等线</vt:lpstr>
      <vt:lpstr>汉仪大宋简</vt:lpstr>
      <vt:lpstr>SimSun</vt:lpstr>
      <vt:lpstr>华文细黑</vt:lpstr>
      <vt:lpstr>汉仪中等线简</vt:lpstr>
      <vt:lpstr>Arial</vt:lpstr>
      <vt:lpstr>Office Theme</vt:lpstr>
      <vt:lpstr>PowerPoint 演示文稿</vt:lpstr>
      <vt:lpstr>PowerPoint 演示文稿</vt:lpstr>
      <vt:lpstr>PowerPoint 演示文稿</vt:lpstr>
      <vt:lpstr>项目说明</vt:lpstr>
      <vt:lpstr>项目说明</vt:lpstr>
      <vt:lpstr>PowerPoint 演示文稿</vt:lpstr>
      <vt:lpstr>项目计划及修订</vt:lpstr>
      <vt:lpstr>WBS</vt:lpstr>
      <vt:lpstr>项目计划—甘特图</vt:lpstr>
      <vt:lpstr>项目计划—甘特图</vt:lpstr>
      <vt:lpstr>项目计划—甘特图</vt:lpstr>
      <vt:lpstr>项目计划—甘特图</vt:lpstr>
      <vt:lpstr>项目计划—甘特图</vt:lpstr>
      <vt:lpstr>项目计划—甘特图</vt:lpstr>
      <vt:lpstr>PowerPoint 演示文稿</vt:lpstr>
      <vt:lpstr>SWTO分析方案与技术可行性</vt:lpstr>
      <vt:lpstr>SWTO分析方案与技术可行性</vt:lpstr>
      <vt:lpstr>SWTO分析方案与技术可行性</vt:lpstr>
      <vt:lpstr>PowerPoint 演示文稿</vt:lpstr>
      <vt:lpstr>需求获取方式</vt:lpstr>
      <vt:lpstr>用户需求调查</vt:lpstr>
      <vt:lpstr>问卷调查结果</vt:lpstr>
      <vt:lpstr>问卷调查结果</vt:lpstr>
      <vt:lpstr>问卷调查结果</vt:lpstr>
      <vt:lpstr>明确用户类型及代表</vt:lpstr>
      <vt:lpstr>PowerPoint 演示文稿</vt:lpstr>
      <vt:lpstr>界面原型</vt:lpstr>
      <vt:lpstr>界面原型</vt:lpstr>
      <vt:lpstr>PowerPoint 演示文稿</vt:lpstr>
      <vt:lpstr>访谈与界面确认</vt:lpstr>
      <vt:lpstr>调查反馈及改进</vt:lpstr>
      <vt:lpstr>PowerPoint 演示文稿</vt:lpstr>
      <vt:lpstr>SRS报告</vt:lpstr>
      <vt:lpstr>功能需求</vt:lpstr>
      <vt:lpstr>功能需求</vt:lpstr>
      <vt:lpstr>非功能需求</vt:lpstr>
      <vt:lpstr>PowerPoint 演示文稿</vt:lpstr>
      <vt:lpstr>数据字典</vt:lpstr>
      <vt:lpstr>数据字典</vt:lpstr>
      <vt:lpstr>数据字典</vt:lpstr>
      <vt:lpstr>ER图</vt:lpstr>
      <vt:lpstr>PowerPoint 演示文稿</vt:lpstr>
      <vt:lpstr>系统架构</vt:lpstr>
      <vt:lpstr>HIPO图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业务流图</vt:lpstr>
      <vt:lpstr>数据流图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测试流程</vt:lpstr>
      <vt:lpstr>测试计划报告</vt:lpstr>
      <vt:lpstr>PowerPoint 演示文稿</vt:lpstr>
      <vt:lpstr>测试报告</vt:lpstr>
      <vt:lpstr>PowerPoint 演示文稿</vt:lpstr>
      <vt:lpstr>单元测试  Mapper层</vt:lpstr>
      <vt:lpstr>单元测试  Mapper层</vt:lpstr>
      <vt:lpstr>单元测试  Mapper层</vt:lpstr>
      <vt:lpstr>PowerPoint 演示文稿</vt:lpstr>
      <vt:lpstr>集成测试</vt:lpstr>
      <vt:lpstr>集成测试</vt:lpstr>
      <vt:lpstr>集成测试</vt:lpstr>
      <vt:lpstr>集成测试</vt:lpstr>
      <vt:lpstr>集成测试</vt:lpstr>
      <vt:lpstr>PowerPoint 演示文稿</vt:lpstr>
      <vt:lpstr>系统测试</vt:lpstr>
      <vt:lpstr>系统测试（性能）</vt:lpstr>
      <vt:lpstr>系统测试（性能）</vt:lpstr>
      <vt:lpstr>系统测试（性能）</vt:lpstr>
      <vt:lpstr>系统测试（性能）</vt:lpstr>
      <vt:lpstr>系统测试（安全）</vt:lpstr>
      <vt:lpstr>PowerPoint 演示文稿</vt:lpstr>
      <vt:lpstr>代码清单</vt:lpstr>
      <vt:lpstr>PowerPoint 演示文稿</vt:lpstr>
      <vt:lpstr>代码走查</vt:lpstr>
      <vt:lpstr>PowerPoint 演示文稿</vt:lpstr>
      <vt:lpstr>用户手册</vt:lpstr>
      <vt:lpstr>用户手册</vt:lpstr>
      <vt:lpstr>用户手册</vt:lpstr>
      <vt:lpstr>PowerPoint 演示文稿</vt:lpstr>
      <vt:lpstr>用户反馈</vt:lpstr>
      <vt:lpstr>PowerPoint 演示文稿</vt:lpstr>
      <vt:lpstr>项目部署与运行</vt:lpstr>
      <vt:lpstr>项目部署与运行</vt:lpstr>
      <vt:lpstr>PowerPoint 演示文稿</vt:lpstr>
      <vt:lpstr>项目总结</vt:lpstr>
      <vt:lpstr>PowerPoint 演示文稿</vt:lpstr>
      <vt:lpstr>开会记录汇总</vt:lpstr>
      <vt:lpstr>PowerPoint 演示文稿</vt:lpstr>
      <vt:lpstr>成员评价</vt:lpstr>
      <vt:lpstr>PowerPoint 演示文稿</vt:lpstr>
      <vt:lpstr>文献综述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邓亮</dc:creator>
  <cp:lastModifiedBy>金 方永</cp:lastModifiedBy>
  <cp:revision>45</cp:revision>
  <dcterms:created xsi:type="dcterms:W3CDTF">2019-11-26T03:41:00Z</dcterms:created>
  <dcterms:modified xsi:type="dcterms:W3CDTF">2021-12-28T12:40:59Z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2052-11.1.0.9582</vt:lpwstr>
  </property>
</Properties>
</file>